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3008" r:id="rId4"/>
    <p:sldId id="3009" r:id="rId5"/>
    <p:sldId id="3011" r:id="rId6"/>
    <p:sldId id="3010" r:id="rId7"/>
    <p:sldId id="2997" r:id="rId8"/>
    <p:sldId id="3012" r:id="rId9"/>
    <p:sldId id="3005" r:id="rId10"/>
    <p:sldId id="3001" r:id="rId11"/>
    <p:sldId id="2996" r:id="rId12"/>
    <p:sldId id="3000" r:id="rId13"/>
    <p:sldId id="3004" r:id="rId14"/>
    <p:sldId id="3007" r:id="rId15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D781094-9AD1-4EBB-9BD3-9C465924CE29}">
          <p14:sldIdLst>
            <p14:sldId id="257"/>
            <p14:sldId id="258"/>
            <p14:sldId id="3008"/>
            <p14:sldId id="3009"/>
            <p14:sldId id="3011"/>
            <p14:sldId id="3010"/>
            <p14:sldId id="2997"/>
            <p14:sldId id="3012"/>
            <p14:sldId id="3005"/>
            <p14:sldId id="3001"/>
            <p14:sldId id="2996"/>
            <p14:sldId id="3000"/>
            <p14:sldId id="3004"/>
            <p14:sldId id="3007"/>
          </p14:sldIdLst>
        </p14:section>
        <p14:section name="Oddíl bez názvu" id="{316D5729-9E2D-43F0-9384-FDA3FB99E8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23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yselý Zdeněk Mgr." initials="KZM" lastIdx="4" clrIdx="0">
    <p:extLst>
      <p:ext uri="{19B8F6BF-5375-455C-9EA6-DF929625EA0E}">
        <p15:presenceInfo xmlns:p15="http://schemas.microsoft.com/office/powerpoint/2012/main" userId="S::kyselyz@mzcr.cz::e6a1abba-87fa-4d0d-8be7-ec655e9b7069" providerId="AD"/>
      </p:ext>
    </p:extLst>
  </p:cmAuthor>
  <p:cmAuthor id="2" name="Pecha, Ondrej" initials="PO" lastIdx="1" clrIdx="1">
    <p:extLst>
      <p:ext uri="{19B8F6BF-5375-455C-9EA6-DF929625EA0E}">
        <p15:presenceInfo xmlns:p15="http://schemas.microsoft.com/office/powerpoint/2012/main" userId="S-1-5-21-1963019325-3672000043-499209199-1282" providerId="AD"/>
      </p:ext>
    </p:extLst>
  </p:cmAuthor>
  <p:cmAuthor id="3" name="Kotěšovec Tomáš Mgr." initials="KTM" lastIdx="1" clrIdx="2">
    <p:extLst>
      <p:ext uri="{19B8F6BF-5375-455C-9EA6-DF929625EA0E}">
        <p15:presenceInfo xmlns:p15="http://schemas.microsoft.com/office/powerpoint/2012/main" userId="S::kotesovect@mzcr.cz::d774d533-624b-4658-8cce-4b4b9cb6d41f" providerId="AD"/>
      </p:ext>
    </p:extLst>
  </p:cmAuthor>
  <p:cmAuthor id="4" name="Fošum Matyáš Mgr." initials="FMM" lastIdx="5" clrIdx="3">
    <p:extLst>
      <p:ext uri="{19B8F6BF-5375-455C-9EA6-DF929625EA0E}">
        <p15:presenceInfo xmlns:p15="http://schemas.microsoft.com/office/powerpoint/2012/main" userId="S::fosump@mzcr.cz::705583b8-07ce-4c02-8efd-cc8509d3cc7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D61"/>
    <a:srgbClr val="D9E2F3"/>
    <a:srgbClr val="0099FF"/>
    <a:srgbClr val="CFDEED"/>
    <a:srgbClr val="4472C4"/>
    <a:srgbClr val="3399FF"/>
    <a:srgbClr val="F2F2F2"/>
    <a:srgbClr val="66CCFF"/>
    <a:srgbClr val="00FF00"/>
    <a:srgbClr val="D31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Střední sty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FECB4D8-DB02-4DC6-A0A2-4F2EBAE1DC90}" styleName="Střední styl 1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Světlý sty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929F9F4-4A8F-4326-A1B4-22849713DDAB}" styleName="Tmavý styl 1 – zvýraznění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62" autoAdjust="0"/>
    <p:restoredTop sz="90767" autoAdjust="0"/>
  </p:normalViewPr>
  <p:slideViewPr>
    <p:cSldViewPr snapToGrid="0">
      <p:cViewPr varScale="1">
        <p:scale>
          <a:sx n="119" d="100"/>
          <a:sy n="119" d="100"/>
        </p:scale>
        <p:origin x="702" y="108"/>
      </p:cViewPr>
      <p:guideLst>
        <p:guide orient="horz" pos="123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-105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9F8F9534-E31E-47A6-B3B5-39567348889D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913B4F48-45DA-4A93-94D7-4559DBB1A6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770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B4F48-45DA-4A93-94D7-4559DBB1A6C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654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B4F48-45DA-4A93-94D7-4559DBB1A6C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84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4EC56048-479B-4CB1-B677-16A8618B9DB7}"/>
              </a:ext>
            </a:extLst>
          </p:cNvPr>
          <p:cNvSpPr/>
          <p:nvPr userDrawn="1"/>
        </p:nvSpPr>
        <p:spPr>
          <a:xfrm>
            <a:off x="-2154" y="5761783"/>
            <a:ext cx="12192000" cy="1096217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9" name="Nadpis 1">
            <a:extLst>
              <a:ext uri="{FF2B5EF4-FFF2-40B4-BE49-F238E27FC236}">
                <a16:creationId xmlns:a16="http://schemas.microsoft.com/office/drawing/2014/main" id="{52EB2EA6-5A78-4E85-AE4C-221CA83B81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824755"/>
            <a:ext cx="9144000" cy="1071549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Hlavní nadpis prezentace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070F9525-D336-4269-AB65-F312FD83E28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051604"/>
            <a:ext cx="9144000" cy="1071549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 prezentace</a:t>
            </a:r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9C6DB8DB-B4CE-44F2-A1F7-0115BA3B53A2}"/>
              </a:ext>
            </a:extLst>
          </p:cNvPr>
          <p:cNvCxnSpPr/>
          <p:nvPr userDrawn="1"/>
        </p:nvCxnSpPr>
        <p:spPr>
          <a:xfrm>
            <a:off x="20409" y="1324413"/>
            <a:ext cx="4910366" cy="0"/>
          </a:xfrm>
          <a:prstGeom prst="line">
            <a:avLst/>
          </a:prstGeom>
          <a:ln w="38100" cap="sq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A3FF7D14-88C2-4766-B102-07A71872BC84}"/>
              </a:ext>
            </a:extLst>
          </p:cNvPr>
          <p:cNvCxnSpPr/>
          <p:nvPr userDrawn="1"/>
        </p:nvCxnSpPr>
        <p:spPr>
          <a:xfrm>
            <a:off x="7264966" y="1324413"/>
            <a:ext cx="4910366" cy="0"/>
          </a:xfrm>
          <a:prstGeom prst="line">
            <a:avLst/>
          </a:prstGeom>
          <a:ln w="38100" cap="sq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brázek 10">
            <a:extLst>
              <a:ext uri="{FF2B5EF4-FFF2-40B4-BE49-F238E27FC236}">
                <a16:creationId xmlns:a16="http://schemas.microsoft.com/office/drawing/2014/main" id="{17C1E084-43DA-4F32-BC38-0A779DDC36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332066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Grafický objekt 15">
            <a:extLst>
              <a:ext uri="{FF2B5EF4-FFF2-40B4-BE49-F238E27FC236}">
                <a16:creationId xmlns:a16="http://schemas.microsoft.com/office/drawing/2014/main" id="{2E38FE36-8704-4B15-B3ED-B5C034568E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4" name="Grafický objekt 3">
            <a:extLst>
              <a:ext uri="{FF2B5EF4-FFF2-40B4-BE49-F238E27FC236}">
                <a16:creationId xmlns:a16="http://schemas.microsoft.com/office/drawing/2014/main" id="{48260FB5-167E-9443-AE69-16DC60C7836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3880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47" y="1652595"/>
            <a:ext cx="11487705" cy="4409893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69EDE3C-273C-4A62-8AE9-D7C37796420F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D8FE222-C5DA-489E-A8D2-33FE8FCEBFB9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Obrázek 13">
            <a:extLst>
              <a:ext uri="{FF2B5EF4-FFF2-40B4-BE49-F238E27FC236}">
                <a16:creationId xmlns:a16="http://schemas.microsoft.com/office/drawing/2014/main" id="{89115CFD-E318-44F9-9C3F-F0D1DFB085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C76277FD-5BED-487E-A934-D1523A7642AC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47D9C5A-7FE9-3A4D-8ADB-213088003C1A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CC8969BD-C246-CA42-B13C-EE47BC3DC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E0BADCCC-4F74-4F0A-A7EF-44B904712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6762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 userDrawn="1">
          <p15:clr>
            <a:srgbClr val="FBAE40"/>
          </p15:clr>
        </p15:guide>
        <p15:guide id="2" pos="758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6BECE3A1-9B13-4F1D-A61E-AF2067EC3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49F50076-713F-4EFA-BEB6-E92A7CA2E9D8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91C1F1F5-9E1B-45D1-B8A7-385438BD57F0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ázek 12">
            <a:extLst>
              <a:ext uri="{FF2B5EF4-FFF2-40B4-BE49-F238E27FC236}">
                <a16:creationId xmlns:a16="http://schemas.microsoft.com/office/drawing/2014/main" id="{5110A526-5ED1-4270-B431-200E8EA05C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E07EC997-097D-4BDE-970B-3BD77460A79F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20" name="Skupina 19">
            <a:extLst>
              <a:ext uri="{FF2B5EF4-FFF2-40B4-BE49-F238E27FC236}">
                <a16:creationId xmlns:a16="http://schemas.microsoft.com/office/drawing/2014/main" id="{20E63B92-56D5-F945-8613-CB3F227EB275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21" name="Grafický objekt 20">
              <a:extLst>
                <a:ext uri="{FF2B5EF4-FFF2-40B4-BE49-F238E27FC236}">
                  <a16:creationId xmlns:a16="http://schemas.microsoft.com/office/drawing/2014/main" id="{8251C239-9A82-3C4F-8A6F-8FDEBACFEFD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2" name="Grafický objekt 21">
              <a:extLst>
                <a:ext uri="{FF2B5EF4-FFF2-40B4-BE49-F238E27FC236}">
                  <a16:creationId xmlns:a16="http://schemas.microsoft.com/office/drawing/2014/main" id="{D9D13083-7433-7A41-9812-10A926FB1B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413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877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B6EE3335-4CFA-4F78-ACC9-DCDA0C61E0E3}"/>
              </a:ext>
            </a:extLst>
          </p:cNvPr>
          <p:cNvSpPr/>
          <p:nvPr userDrawn="1"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B4AA1ACA-170D-42E8-8323-B664F9958C4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03487"/>
            <a:ext cx="9144000" cy="1189622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3E1FB666-EF45-45A1-80A5-B759B741F8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93110"/>
            <a:ext cx="9144000" cy="1564690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206028A-BD57-470C-9B71-297203A578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283579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9500876C-494A-AE40-BB68-202F9D2E43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12" name="Grafický objekt 11">
            <a:extLst>
              <a:ext uri="{FF2B5EF4-FFF2-40B4-BE49-F238E27FC236}">
                <a16:creationId xmlns:a16="http://schemas.microsoft.com/office/drawing/2014/main" id="{17B44333-A92B-1F45-947C-508903C71A1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581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>
            <a:extLst>
              <a:ext uri="{FF2B5EF4-FFF2-40B4-BE49-F238E27FC236}">
                <a16:creationId xmlns:a16="http://schemas.microsoft.com/office/drawing/2014/main" id="{E4590B06-0543-4571-8850-63C8D7437710}"/>
              </a:ext>
            </a:extLst>
          </p:cNvPr>
          <p:cNvSpPr/>
          <p:nvPr userDrawn="1"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939BFE6-5AA9-48F7-9C79-C28DD31BA5CC}"/>
              </a:ext>
            </a:extLst>
          </p:cNvPr>
          <p:cNvSpPr/>
          <p:nvPr userDrawn="1"/>
        </p:nvSpPr>
        <p:spPr>
          <a:xfrm>
            <a:off x="4221769" y="4075589"/>
            <a:ext cx="3748462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#</a:t>
            </a:r>
            <a:r>
              <a:rPr kumimoji="0" lang="cs-CZ" sz="2800" b="0" i="0" u="none" strike="noStrike" kern="1200" cap="none" spc="30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covidneversleeps</a:t>
            </a:r>
            <a:endParaRPr kumimoji="0" lang="cs-CZ" sz="28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6E93BC90-CA18-4B4A-BD99-CD309B767F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283579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A9EE4D8D-F381-054C-B05F-C0F073A786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4E187FAC-8385-4A41-BD8D-043AE215E17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832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5C89DC-FAD9-4B75-BDD4-88E37E7A7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342D0BC-D9B0-4A5B-BA1F-76E11B134F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7DF5C0-C1BC-4E11-88D2-73204C90A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5528-9707-47B2-8E39-CF5316D7339C}" type="datetimeFigureOut">
              <a:rPr lang="cs-CZ" smtClean="0"/>
              <a:t>10.3.2021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D37167-4637-48E6-A156-2840BB6D7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5CEFC94-E4D8-4331-89FB-294B5B4A4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F9F16-FC54-469A-8D48-E054EE0299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149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E29F1E6-ED0B-46BA-8E34-71ED3EB5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38496F-B824-41C1-AA93-D9881432A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64256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61" r:id="rId4"/>
    <p:sldLayoutId id="2147483658" r:id="rId5"/>
    <p:sldLayoutId id="2147483662" r:id="rId6"/>
    <p:sldLayoutId id="2147483663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koronavirus.mzcr.cz/informace-k-moznostem-testovani-zamestnancu-spolecnosti-sidlicich-v-cr-na-pritomnost-onemocneni-covid-19-prostrednictvim-poc-antigennich-testu-hrazenych-z-verejneho-zdravotniho-pojisteni/" TargetMode="External"/><Relationship Id="rId3" Type="http://schemas.openxmlformats.org/officeDocument/2006/relationships/image" Target="../media/image7.png"/><Relationship Id="rId7" Type="http://schemas.openxmlformats.org/officeDocument/2006/relationships/hyperlink" Target="https://www.mpo.cz/cz/rozcestnik/informace-o-koronavirus/pruvodce-testovanim-ve-firmach--259808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po.cz/assets/cz/rozcestnik/informace-o-koronavirus/2021/2/Testovani-antigenni-test-COVID-19-pritomnost-SARS-COV_2.xlsx" TargetMode="External"/><Relationship Id="rId5" Type="http://schemas.openxmlformats.org/officeDocument/2006/relationships/hyperlink" Target="http://www.koronavirus.mzcr.cz/" TargetMode="External"/><Relationship Id="rId10" Type="http://schemas.openxmlformats.org/officeDocument/2006/relationships/hyperlink" Target="https://www.mzcr.cz/wp-content/uploads/2021/02/Seznam-antigenn%C3%ADch-test%C5%AF-pro-kter%C3%A9-vydalo-ministerstvo-v%C3%BDjimku-podle-%C2%A7-4-odst.-8-na%C5%99%C3%ADzen%C3%AD-vl%C3%A1dy-%C4%8D.-56_2015-Sb_.pdf" TargetMode="External"/><Relationship Id="rId4" Type="http://schemas.openxmlformats.org/officeDocument/2006/relationships/hyperlink" Target="https://www.mzp.cz/C1257458002F0DC7/cz/odpad_samotesty_metodika/$FILE/OODP-Sdeleni_MZP_Zarazeni_odpadu_samotesty-25022021.pdf" TargetMode="External"/><Relationship Id="rId9" Type="http://schemas.openxmlformats.org/officeDocument/2006/relationships/hyperlink" Target="https://media.vzpstatic.cz/media/Default/dokumenty/covid-19/organizacni-opatreni_54_2020-celoplosne-ag-testovani-aktualizace-iii.pdf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testovani_covid@vzp.cz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koronavirus.mzcr.cz/wp-content/uploads/2020/12/AG-test-v%C3%BDsledky_NEG_1412.pdf" TargetMode="External"/><Relationship Id="rId2" Type="http://schemas.openxmlformats.org/officeDocument/2006/relationships/hyperlink" Target="https://koronavirus.mzcr.cz/wp-content/uploads/2020/12/Algoritmus-pou%C5%BEit%C3%AD-a-interpretace-antigenn%C3%ADho-testu-v-detekci-nemoci-covid-19-pro-dobrovoln%C3%A9-testov%C3%A1n%C3%AD-ob%C4%8Dan%C5%AF-%C4%8CR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oronavirus.mzcr.cz/wp-content/uploads/2021/02/Potvrzen%C3%AD_CZ_EN_antigenn%C3%AD-testy_26022021.pdf" TargetMode="External"/><Relationship Id="rId4" Type="http://schemas.openxmlformats.org/officeDocument/2006/relationships/hyperlink" Target="https://koronavirus.mzcr.cz/wp-content/uploads/2020/12/AG-test-v%C3%BDsledky_POZ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zu.cz/tema/prevence/stanovisko-narodniho-referencniho-centra-pro-hygienu-pudy-a-3" TargetMode="External"/><Relationship Id="rId2" Type="http://schemas.openxmlformats.org/officeDocument/2006/relationships/hyperlink" Target="http://www.szu.cz/tema/zivotni-prostredi/odpady-ze-zdravotnickych-zarizen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zp.cz/cz/nakladani_s_odpady_zdravotnictvi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zp.cz/C1257458002F0DC7/cz/odpad_samotesty_metodika/$FILE/OODP-Sdeleni_MZP_Zarazeni_odpadu_samotesty-2502202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hyperlink" Target="https://www.mzp.cz/cz/odpad_samotesty_metodik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po.cz/assets/cz/rozcestnik/informace-o-koronavirus/2021/2/Testovani-antigenni-test-COVID-19-pritomnost-SARS-COV_2.xlsx" TargetMode="External"/><Relationship Id="rId5" Type="http://schemas.openxmlformats.org/officeDocument/2006/relationships/hyperlink" Target="https://www.mzcr.cz/wp-content/uploads/2021/02/Seznam-antigenn%C3%ADch-test%C5%AF-pro-kter%C3%A9-vydalo-ministerstvo-v%C3%BDjimku-podle-%C2%A7-4-odst.-8-na%C5%99%C3%ADzen%C3%AD-vl%C3%A1dy-%C4%8D.-56_2015-Sb_.pdf" TargetMode="External"/><Relationship Id="rId4" Type="http://schemas.openxmlformats.org/officeDocument/2006/relationships/hyperlink" Target="https://www.mpo.cz/cz/rozcestnik/informace-o-koronavirus/pruvodce-testovanim-ve-firmach--259808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Obdélník 65"/>
          <p:cNvSpPr/>
          <p:nvPr/>
        </p:nvSpPr>
        <p:spPr>
          <a:xfrm>
            <a:off x="19941" y="5346544"/>
            <a:ext cx="12192000" cy="109167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endParaRPr lang="cs-CZ" sz="800" dirty="0"/>
          </a:p>
        </p:txBody>
      </p:sp>
      <p:sp>
        <p:nvSpPr>
          <p:cNvPr id="35" name="Obdélník 34"/>
          <p:cNvSpPr/>
          <p:nvPr/>
        </p:nvSpPr>
        <p:spPr>
          <a:xfrm>
            <a:off x="0" y="-10484"/>
            <a:ext cx="12191999" cy="950915"/>
          </a:xfrm>
          <a:prstGeom prst="rect">
            <a:avLst/>
          </a:prstGeom>
          <a:solidFill>
            <a:srgbClr val="335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BCA381B7-AEA5-4E91-96DA-FD72866D5E81}"/>
              </a:ext>
            </a:extLst>
          </p:cNvPr>
          <p:cNvSpPr txBox="1"/>
          <p:nvPr/>
        </p:nvSpPr>
        <p:spPr>
          <a:xfrm>
            <a:off x="251461" y="133890"/>
            <a:ext cx="9621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sz="2000" dirty="0"/>
              <a:t>ALGORITMUS TESTOVÁNÍ VE FIRMÁCH</a:t>
            </a:r>
          </a:p>
          <a:p>
            <a:r>
              <a:rPr lang="cs-CZ" sz="2000" dirty="0"/>
              <a:t>antigenními testy s možností </a:t>
            </a:r>
            <a:r>
              <a:rPr lang="cs-CZ" sz="2000" dirty="0" err="1"/>
              <a:t>samotestování</a:t>
            </a:r>
            <a:r>
              <a:rPr lang="cs-CZ" sz="2000" dirty="0"/>
              <a:t>  a konfirmací metodou RT-PCR</a:t>
            </a:r>
          </a:p>
        </p:txBody>
      </p:sp>
      <p:pic>
        <p:nvPicPr>
          <p:cNvPr id="1026" name="Picture 2" descr="Vědecká rada Ministerstva zdravotnictví podpořila uvolňování zdravotní péč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32" y="6469122"/>
            <a:ext cx="2527357" cy="29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/>
          <p:cNvSpPr/>
          <p:nvPr/>
        </p:nvSpPr>
        <p:spPr>
          <a:xfrm>
            <a:off x="5732067" y="1174387"/>
            <a:ext cx="3294472" cy="369332"/>
          </a:xfrm>
          <a:prstGeom prst="rect">
            <a:avLst/>
          </a:prstGeom>
          <a:solidFill>
            <a:srgbClr val="335070"/>
          </a:solidFill>
        </p:spPr>
        <p:txBody>
          <a:bodyPr wrap="square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  <a:ea typeface="Courier New" panose="02070309020205020404" pitchFamily="49" charset="0"/>
              </a:rPr>
              <a:t>SAMOTESTOVÁNÍ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288196" y="1174387"/>
            <a:ext cx="521495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  <a:ea typeface="Courier New" panose="02070309020205020404" pitchFamily="49" charset="0"/>
              </a:rPr>
              <a:t>TESTOVÁNÍ POSKYTOVATELI ZDRAVOTNÍCH SLUŽEB</a:t>
            </a:r>
          </a:p>
        </p:txBody>
      </p:sp>
      <p:sp>
        <p:nvSpPr>
          <p:cNvPr id="44" name="Obdélník 43"/>
          <p:cNvSpPr/>
          <p:nvPr/>
        </p:nvSpPr>
        <p:spPr>
          <a:xfrm>
            <a:off x="287183" y="4107380"/>
            <a:ext cx="1152000" cy="923330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cs-CZ" sz="900" dirty="0"/>
              <a:t>Poskytovatel PLS </a:t>
            </a:r>
          </a:p>
          <a:p>
            <a:pPr algn="ctr"/>
            <a:r>
              <a:rPr lang="cs-CZ" sz="900" dirty="0"/>
              <a:t>(závodní lékař)*</a:t>
            </a:r>
          </a:p>
        </p:txBody>
      </p:sp>
      <p:sp>
        <p:nvSpPr>
          <p:cNvPr id="56" name="Obdélník 55"/>
          <p:cNvSpPr/>
          <p:nvPr/>
        </p:nvSpPr>
        <p:spPr>
          <a:xfrm>
            <a:off x="5732068" y="3039305"/>
            <a:ext cx="3294470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cs-CZ" sz="900" b="1" dirty="0"/>
              <a:t>Firma nakoupí </a:t>
            </a:r>
            <a:r>
              <a:rPr lang="cs-CZ" sz="900" b="1" dirty="0" err="1"/>
              <a:t>samotestovací</a:t>
            </a:r>
            <a:r>
              <a:rPr lang="cs-CZ" sz="900" b="1" dirty="0"/>
              <a:t> sady a poskytne je zaměstnancům ** (firma není napojena na ISIN).  S použitými testy se naloží podle metodického sdělení</a:t>
            </a:r>
          </a:p>
          <a:p>
            <a:pPr algn="ctr"/>
            <a:r>
              <a:rPr lang="cs-CZ" sz="900" b="1" dirty="0"/>
              <a:t> MŽP – </a:t>
            </a:r>
            <a:r>
              <a:rPr lang="pl-PL" sz="900" b="1" dirty="0">
                <a:hlinkClick r:id="rId4"/>
              </a:rPr>
              <a:t>zde</a:t>
            </a:r>
            <a:r>
              <a:rPr lang="cs-CZ" sz="900" b="1" dirty="0"/>
              <a:t>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28378" y="5484111"/>
            <a:ext cx="18187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/>
              <a:t>* každý subjekt, který provádí testování musí mít zajištěn přístup k databázi ISIN </a:t>
            </a:r>
            <a:br>
              <a:rPr lang="cs-CZ" sz="800" dirty="0"/>
            </a:br>
            <a:r>
              <a:rPr lang="cs-CZ" sz="800" dirty="0"/>
              <a:t>(viz </a:t>
            </a:r>
            <a:r>
              <a:rPr lang="cs-CZ" sz="800" b="1" dirty="0">
                <a:hlinkClick r:id="rId5"/>
              </a:rPr>
              <a:t>www.koronavirus.mzcr.cz</a:t>
            </a:r>
            <a:r>
              <a:rPr lang="cs-CZ" sz="800" dirty="0"/>
              <a:t>) </a:t>
            </a:r>
          </a:p>
        </p:txBody>
      </p:sp>
      <p:sp>
        <p:nvSpPr>
          <p:cNvPr id="43" name="Obdélník 42">
            <a:extLst>
              <a:ext uri="{FF2B5EF4-FFF2-40B4-BE49-F238E27FC236}">
                <a16:creationId xmlns:a16="http://schemas.microsoft.com/office/drawing/2014/main" id="{7763A8B1-6C45-470A-A6F0-D2B698E3AA76}"/>
              </a:ext>
            </a:extLst>
          </p:cNvPr>
          <p:cNvSpPr/>
          <p:nvPr/>
        </p:nvSpPr>
        <p:spPr>
          <a:xfrm>
            <a:off x="3070255" y="4107380"/>
            <a:ext cx="1152000" cy="923330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cs-CZ" sz="900" dirty="0"/>
              <a:t>Antigenní odběrové centrum*</a:t>
            </a:r>
          </a:p>
        </p:txBody>
      </p:sp>
      <p:sp>
        <p:nvSpPr>
          <p:cNvPr id="45" name="Obdélník 44">
            <a:extLst>
              <a:ext uri="{FF2B5EF4-FFF2-40B4-BE49-F238E27FC236}">
                <a16:creationId xmlns:a16="http://schemas.microsoft.com/office/drawing/2014/main" id="{BEB5B1B8-C94A-481D-8400-4C2E36A0AE09}"/>
              </a:ext>
            </a:extLst>
          </p:cNvPr>
          <p:cNvSpPr/>
          <p:nvPr/>
        </p:nvSpPr>
        <p:spPr>
          <a:xfrm>
            <a:off x="4351148" y="4107380"/>
            <a:ext cx="1152000" cy="923330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cs-CZ" sz="900" dirty="0"/>
              <a:t>Ordinace dalšího poskytovatele zdravotních služeb provádějící antigenní testování*</a:t>
            </a:r>
          </a:p>
        </p:txBody>
      </p:sp>
      <p:sp>
        <p:nvSpPr>
          <p:cNvPr id="55" name="Obdélník 54">
            <a:extLst>
              <a:ext uri="{FF2B5EF4-FFF2-40B4-BE49-F238E27FC236}">
                <a16:creationId xmlns:a16="http://schemas.microsoft.com/office/drawing/2014/main" id="{B353A255-8B26-48B8-BC8E-79F89EF48CD0}"/>
              </a:ext>
            </a:extLst>
          </p:cNvPr>
          <p:cNvSpPr/>
          <p:nvPr/>
        </p:nvSpPr>
        <p:spPr>
          <a:xfrm>
            <a:off x="5722382" y="4107380"/>
            <a:ext cx="3313843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cs-CZ" sz="900" dirty="0"/>
              <a:t>Zaměstnanec se bezodkladně elektronicky </a:t>
            </a:r>
            <a:r>
              <a:rPr lang="cs-CZ" sz="900" b="1" dirty="0"/>
              <a:t>spojí s registrujícím poskytovatelem zdravotních služeb (praktickým lékařem, popř. lékařem pro děti a dorost ***,</a:t>
            </a:r>
            <a:r>
              <a:rPr lang="cs-CZ" sz="900" dirty="0"/>
              <a:t> který rozhodne o konfirmačním RT-PCT testu a vystaví žádanku v ISIN.</a:t>
            </a:r>
          </a:p>
          <a:p>
            <a:pPr algn="ctr"/>
            <a:r>
              <a:rPr lang="cs-CZ" sz="900" dirty="0"/>
              <a:t>Zaměstnanec je povinen se konfirmačnímu testu podrobit.</a:t>
            </a:r>
          </a:p>
        </p:txBody>
      </p:sp>
      <p:sp>
        <p:nvSpPr>
          <p:cNvPr id="32" name="Zaoblený obdélník 3">
            <a:extLst>
              <a:ext uri="{FF2B5EF4-FFF2-40B4-BE49-F238E27FC236}">
                <a16:creationId xmlns:a16="http://schemas.microsoft.com/office/drawing/2014/main" id="{C7652161-EFFF-4751-9BB8-9BA02CCF6BB6}"/>
              </a:ext>
            </a:extLst>
          </p:cNvPr>
          <p:cNvSpPr/>
          <p:nvPr/>
        </p:nvSpPr>
        <p:spPr>
          <a:xfrm>
            <a:off x="10263175" y="179958"/>
            <a:ext cx="1626231" cy="570030"/>
          </a:xfrm>
          <a:prstGeom prst="roundRect">
            <a:avLst>
              <a:gd name="adj" fmla="val 50000"/>
            </a:avLst>
          </a:prstGeom>
          <a:solidFill>
            <a:srgbClr val="33507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bg1"/>
                </a:solidFill>
              </a:rPr>
              <a:t>TESTOVÁNÍ</a:t>
            </a:r>
          </a:p>
        </p:txBody>
      </p:sp>
      <p:sp>
        <p:nvSpPr>
          <p:cNvPr id="41" name="Obdélník 40">
            <a:extLst>
              <a:ext uri="{FF2B5EF4-FFF2-40B4-BE49-F238E27FC236}">
                <a16:creationId xmlns:a16="http://schemas.microsoft.com/office/drawing/2014/main" id="{46E098ED-2532-4B89-ADBF-BBFBD6278036}"/>
              </a:ext>
            </a:extLst>
          </p:cNvPr>
          <p:cNvSpPr/>
          <p:nvPr/>
        </p:nvSpPr>
        <p:spPr>
          <a:xfrm>
            <a:off x="5878244" y="5486926"/>
            <a:ext cx="6011162" cy="83175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900" dirty="0"/>
              <a:t>Příspěvek zdravotní pojišťovny je vyplácen na maximálně 4 testy jednoho zaměstnance měsíčně. Dobrovolně a plně na náklady zaměstnavatele lze testy provádět i častěji. Jednou měsíčně zaměstnavatel vykáže vůči zdravotním pojišťovnám testovaných zaměstnanců počty provedených testů prostřednictvím příslušných formulářů  </a:t>
            </a:r>
            <a:r>
              <a:rPr lang="cs-CZ" sz="900" b="1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zde</a:t>
            </a:r>
            <a:r>
              <a:rPr lang="cs-CZ" sz="900" dirty="0"/>
              <a:t>. Pojišťovny zpětně proplatí příspěvek až 240 Kč za daný měsíc a testovaného. První vyúčtování proběhne po skončení měsíce března.</a:t>
            </a:r>
            <a:endParaRPr lang="cs-CZ" sz="900" b="1" dirty="0">
              <a:solidFill>
                <a:schemeClr val="bg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90227" y="1678045"/>
            <a:ext cx="5213444" cy="809854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zajištění testování ve firmách prostřednictvím </a:t>
            </a:r>
            <a:r>
              <a:rPr lang="cs-CZ" sz="1200" b="1" dirty="0">
                <a:solidFill>
                  <a:schemeClr val="tx1"/>
                </a:solidFill>
                <a:ea typeface="Courier New" panose="02070309020205020404" pitchFamily="49" charset="0"/>
              </a:rPr>
              <a:t>poskytovatelů zdravotních služeb</a:t>
            </a:r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 a úhrady z veřejného zdravotního pojištění</a:t>
            </a:r>
          </a:p>
          <a:p>
            <a:pPr algn="ctr"/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(dále jen „</a:t>
            </a:r>
            <a:r>
              <a:rPr lang="cs-CZ" sz="1200" dirty="0" err="1">
                <a:solidFill>
                  <a:schemeClr val="tx1"/>
                </a:solidFill>
                <a:ea typeface="Courier New" panose="02070309020205020404" pitchFamily="49" charset="0"/>
              </a:rPr>
              <a:t>v.z.p</a:t>
            </a:r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.“) - základní fond</a:t>
            </a:r>
          </a:p>
        </p:txBody>
      </p:sp>
      <p:sp>
        <p:nvSpPr>
          <p:cNvPr id="49" name="Obdélník 48"/>
          <p:cNvSpPr/>
          <p:nvPr/>
        </p:nvSpPr>
        <p:spPr>
          <a:xfrm>
            <a:off x="1568076" y="4107380"/>
            <a:ext cx="1152000" cy="923330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cs-CZ" sz="900" dirty="0">
                <a:ea typeface="Courier New" panose="02070309020205020404" pitchFamily="49" charset="0"/>
              </a:rPr>
              <a:t>Smlouva s externím poskytovatelem zdravotních služeb*</a:t>
            </a:r>
          </a:p>
        </p:txBody>
      </p:sp>
      <p:sp>
        <p:nvSpPr>
          <p:cNvPr id="50" name="Šipka doprava 49"/>
          <p:cNvSpPr/>
          <p:nvPr/>
        </p:nvSpPr>
        <p:spPr>
          <a:xfrm rot="16200000" flipH="1">
            <a:off x="1963365" y="3676343"/>
            <a:ext cx="366512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54" name="Šipka doprava 53"/>
          <p:cNvSpPr/>
          <p:nvPr/>
        </p:nvSpPr>
        <p:spPr>
          <a:xfrm rot="16200000" flipH="1">
            <a:off x="655437" y="3676343"/>
            <a:ext cx="366511" cy="315838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57" name="Šipka doprava 56"/>
          <p:cNvSpPr/>
          <p:nvPr/>
        </p:nvSpPr>
        <p:spPr>
          <a:xfrm rot="16200000" flipH="1">
            <a:off x="1330075" y="2598340"/>
            <a:ext cx="366512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58" name="Šipka doprava 57"/>
          <p:cNvSpPr/>
          <p:nvPr/>
        </p:nvSpPr>
        <p:spPr>
          <a:xfrm rot="16200000" flipH="1">
            <a:off x="4200109" y="2598340"/>
            <a:ext cx="366512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60" name="Šipka doprava 59"/>
          <p:cNvSpPr/>
          <p:nvPr/>
        </p:nvSpPr>
        <p:spPr>
          <a:xfrm rot="16200000" flipH="1">
            <a:off x="4787903" y="3676343"/>
            <a:ext cx="366512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61" name="Šipka doprava 60"/>
          <p:cNvSpPr/>
          <p:nvPr/>
        </p:nvSpPr>
        <p:spPr>
          <a:xfrm rot="16200000" flipH="1">
            <a:off x="3479975" y="3676343"/>
            <a:ext cx="366511" cy="315838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64" name="Obdélník 63"/>
          <p:cNvSpPr/>
          <p:nvPr/>
        </p:nvSpPr>
        <p:spPr>
          <a:xfrm>
            <a:off x="5732068" y="1670786"/>
            <a:ext cx="3294471" cy="95276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zajištění testování ve firmách prostřednictvím </a:t>
            </a:r>
            <a:r>
              <a:rPr lang="cs-CZ" sz="1200" b="1" dirty="0" err="1">
                <a:solidFill>
                  <a:schemeClr val="tx1"/>
                </a:solidFill>
                <a:ea typeface="Courier New" panose="02070309020205020404" pitchFamily="49" charset="0"/>
              </a:rPr>
              <a:t>samotestování</a:t>
            </a:r>
            <a:r>
              <a:rPr lang="cs-CZ" sz="1200" dirty="0">
                <a:solidFill>
                  <a:schemeClr val="tx1"/>
                </a:solidFill>
                <a:ea typeface="Courier New" panose="02070309020205020404" pitchFamily="49" charset="0"/>
              </a:rPr>
              <a:t> a úhrady z veřejného zdravotního pojištění (fond prevence)</a:t>
            </a:r>
          </a:p>
        </p:txBody>
      </p:sp>
      <p:sp>
        <p:nvSpPr>
          <p:cNvPr id="65" name="Šipka doprava 64"/>
          <p:cNvSpPr/>
          <p:nvPr/>
        </p:nvSpPr>
        <p:spPr>
          <a:xfrm rot="16200000" flipH="1">
            <a:off x="7196047" y="2674703"/>
            <a:ext cx="366512" cy="315839"/>
          </a:xfrm>
          <a:prstGeom prst="rightArrow">
            <a:avLst/>
          </a:prstGeom>
          <a:solidFill>
            <a:srgbClr val="335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6" name="Obdélník 5"/>
          <p:cNvSpPr/>
          <p:nvPr/>
        </p:nvSpPr>
        <p:spPr>
          <a:xfrm>
            <a:off x="2124402" y="5484111"/>
            <a:ext cx="18960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800" dirty="0"/>
              <a:t>** Výše příspěvku na 1 zaměstnance bude nastavena ve výši skutečně uplatněných nákladů na pořízení </a:t>
            </a:r>
            <a:r>
              <a:rPr lang="cs-CZ" sz="800" dirty="0" err="1"/>
              <a:t>samoodběrového</a:t>
            </a:r>
            <a:r>
              <a:rPr lang="cs-CZ" sz="800" dirty="0"/>
              <a:t> testu, maximálně však 4×60 Kč (až 240 Kč) za měsíc</a:t>
            </a:r>
          </a:p>
        </p:txBody>
      </p:sp>
      <p:sp>
        <p:nvSpPr>
          <p:cNvPr id="7" name="Obdélník 6"/>
          <p:cNvSpPr/>
          <p:nvPr/>
        </p:nvSpPr>
        <p:spPr>
          <a:xfrm>
            <a:off x="4058528" y="5484111"/>
            <a:ext cx="17372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800" dirty="0"/>
              <a:t>*** V případě, že zaměstnanec nemůže uvědomit registrujícího poskytovatele zdravotních služeb je povinen kontaktovat jiného poskytovatele zdravotních služeb, popř. místně příslušný orgán ochrany veřejného zdraví (KHS).</a:t>
            </a:r>
          </a:p>
        </p:txBody>
      </p:sp>
      <p:sp>
        <p:nvSpPr>
          <p:cNvPr id="67" name="Obdélník 66"/>
          <p:cNvSpPr/>
          <p:nvPr/>
        </p:nvSpPr>
        <p:spPr>
          <a:xfrm>
            <a:off x="9242805" y="1174387"/>
            <a:ext cx="2949195" cy="409753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endParaRPr lang="cs-CZ" sz="800" dirty="0"/>
          </a:p>
        </p:txBody>
      </p:sp>
      <p:sp>
        <p:nvSpPr>
          <p:cNvPr id="59" name="TextovéPole 58">
            <a:extLst>
              <a:ext uri="{FF2B5EF4-FFF2-40B4-BE49-F238E27FC236}">
                <a16:creationId xmlns:a16="http://schemas.microsoft.com/office/drawing/2014/main" id="{C6B31489-7CE6-40A2-880C-C9EADF7D906D}"/>
              </a:ext>
            </a:extLst>
          </p:cNvPr>
          <p:cNvSpPr txBox="1"/>
          <p:nvPr/>
        </p:nvSpPr>
        <p:spPr>
          <a:xfrm>
            <a:off x="9321583" y="1249007"/>
            <a:ext cx="2655988" cy="2754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900" dirty="0"/>
              <a:t>Postup, jak od 1. března 2021 testovat antigenními testy s úhradou z </a:t>
            </a:r>
            <a:r>
              <a:rPr lang="cs-CZ" sz="900" dirty="0" err="1"/>
              <a:t>v.z.p</a:t>
            </a:r>
            <a:r>
              <a:rPr lang="cs-CZ" sz="900" dirty="0"/>
              <a:t>., včetně postupu pro OSVČ bez zaměstnanců naleznete </a:t>
            </a:r>
            <a:r>
              <a:rPr lang="cs-CZ" sz="900" b="1" dirty="0">
                <a:hlinkClick r:id="rId7"/>
              </a:rPr>
              <a:t>zde</a:t>
            </a:r>
            <a:r>
              <a:rPr lang="cs-CZ" sz="900" dirty="0"/>
              <a:t>. </a:t>
            </a:r>
          </a:p>
          <a:p>
            <a:pPr>
              <a:spcAft>
                <a:spcPts val="600"/>
              </a:spcAft>
            </a:pPr>
            <a:r>
              <a:rPr lang="cs-CZ" sz="900" dirty="0"/>
              <a:t>Informace k možnostem testování zaměstnanců firem prostřednictvím antigenních testů naleznete </a:t>
            </a:r>
            <a:r>
              <a:rPr lang="cs-CZ" sz="900" b="1" dirty="0">
                <a:hlinkClick r:id="rId8"/>
              </a:rPr>
              <a:t>zde</a:t>
            </a:r>
            <a:r>
              <a:rPr lang="cs-CZ" sz="900" dirty="0"/>
              <a:t>.</a:t>
            </a:r>
          </a:p>
          <a:p>
            <a:pPr>
              <a:spcAft>
                <a:spcPts val="600"/>
              </a:spcAft>
            </a:pPr>
            <a:r>
              <a:rPr lang="cs-CZ" sz="900" dirty="0"/>
              <a:t>Vykazování a úhrady </a:t>
            </a:r>
            <a:r>
              <a:rPr lang="cs-CZ" sz="900" dirty="0" err="1"/>
              <a:t>ag</a:t>
            </a:r>
            <a:r>
              <a:rPr lang="cs-CZ" sz="900" dirty="0"/>
              <a:t>. testování z </a:t>
            </a:r>
            <a:r>
              <a:rPr lang="cs-CZ" sz="900" dirty="0" err="1"/>
              <a:t>v.z.p</a:t>
            </a:r>
            <a:r>
              <a:rPr lang="cs-CZ" sz="900" dirty="0"/>
              <a:t>. jsou blíže uvedeny </a:t>
            </a:r>
            <a:r>
              <a:rPr lang="cs-CZ" sz="900" b="1" dirty="0">
                <a:hlinkClick r:id="rId9"/>
              </a:rPr>
              <a:t>zde</a:t>
            </a:r>
            <a:r>
              <a:rPr lang="cs-CZ" sz="900" dirty="0"/>
              <a:t>. </a:t>
            </a:r>
            <a:endParaRPr lang="cs-CZ" sz="900" dirty="0">
              <a:highlight>
                <a:srgbClr val="FFFF00"/>
              </a:highlight>
            </a:endParaRPr>
          </a:p>
          <a:p>
            <a:pPr>
              <a:spcAft>
                <a:spcPts val="600"/>
              </a:spcAft>
            </a:pPr>
            <a:r>
              <a:rPr lang="cs-CZ" sz="900" dirty="0"/>
              <a:t>Pokud testování probíhá mimo zdravotnické zařízení, musí mít poskytovatel oprávnění dle §11a zákona č. 372/2011 Sb.  (Výjimka PL a mobilní odběrový tým)</a:t>
            </a:r>
            <a:endParaRPr lang="cs-CZ" sz="900" dirty="0">
              <a:highlight>
                <a:srgbClr val="FFFF00"/>
              </a:highlight>
            </a:endParaRPr>
          </a:p>
          <a:p>
            <a:pPr>
              <a:spcAft>
                <a:spcPts val="600"/>
              </a:spcAft>
            </a:pPr>
            <a:r>
              <a:rPr lang="cs-CZ" sz="900" dirty="0"/>
              <a:t>Seznam antigenních testů, pro které vydalo ministerstvo výjimku podle §4 odst. 8 nařízení vlády č. 56/2015 Sb. naleznete </a:t>
            </a:r>
            <a:r>
              <a:rPr lang="cs-CZ" sz="900" b="1" dirty="0">
                <a:hlinkClick r:id="rId10"/>
              </a:rPr>
              <a:t>zde</a:t>
            </a:r>
            <a:r>
              <a:rPr lang="cs-CZ" sz="900" dirty="0"/>
              <a:t> (</a:t>
            </a:r>
            <a:r>
              <a:rPr lang="cs-CZ" sz="900" u="sng" dirty="0"/>
              <a:t>seznam antigenních testů možných pro </a:t>
            </a:r>
            <a:r>
              <a:rPr lang="cs-CZ" sz="900" u="sng" dirty="0" err="1"/>
              <a:t>samotestování</a:t>
            </a:r>
            <a:r>
              <a:rPr lang="cs-CZ" sz="900" dirty="0"/>
              <a:t>). </a:t>
            </a:r>
          </a:p>
        </p:txBody>
      </p:sp>
      <p:sp>
        <p:nvSpPr>
          <p:cNvPr id="2" name="Obdélník 1"/>
          <p:cNvSpPr/>
          <p:nvPr/>
        </p:nvSpPr>
        <p:spPr>
          <a:xfrm>
            <a:off x="9411939" y="4166258"/>
            <a:ext cx="2477467" cy="96844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050" dirty="0">
                <a:solidFill>
                  <a:schemeClr val="bg1"/>
                </a:solidFill>
              </a:rPr>
              <a:t>Antigenní testování hrazené z </a:t>
            </a:r>
            <a:r>
              <a:rPr lang="cs-CZ" sz="1050" dirty="0" err="1">
                <a:solidFill>
                  <a:schemeClr val="bg1"/>
                </a:solidFill>
              </a:rPr>
              <a:t>v.z.p</a:t>
            </a:r>
            <a:r>
              <a:rPr lang="cs-CZ" sz="1050" dirty="0">
                <a:solidFill>
                  <a:schemeClr val="bg1"/>
                </a:solidFill>
              </a:rPr>
              <a:t>. poskytované pojištěncům zdravotní pojišťovny je možné v souladu s Mimořádným opatřením MZ ČR provádět </a:t>
            </a:r>
            <a:r>
              <a:rPr lang="cs-CZ" sz="1050" b="1" dirty="0">
                <a:solidFill>
                  <a:schemeClr val="bg1"/>
                </a:solidFill>
              </a:rPr>
              <a:t>1 krát za 3 dny</a:t>
            </a:r>
            <a:r>
              <a:rPr lang="cs-CZ" sz="105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Obdélník 7"/>
          <p:cNvSpPr/>
          <p:nvPr/>
        </p:nvSpPr>
        <p:spPr>
          <a:xfrm>
            <a:off x="300026" y="3042978"/>
            <a:ext cx="2432893" cy="5099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ve firmě</a:t>
            </a:r>
          </a:p>
        </p:txBody>
      </p:sp>
      <p:sp>
        <p:nvSpPr>
          <p:cNvPr id="68" name="Obdélník 67"/>
          <p:cNvSpPr/>
          <p:nvPr/>
        </p:nvSpPr>
        <p:spPr>
          <a:xfrm>
            <a:off x="3074455" y="3034663"/>
            <a:ext cx="2435944" cy="512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mimo firmu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7208730" y="3730031"/>
            <a:ext cx="326705" cy="379122"/>
            <a:chOff x="187103" y="3445283"/>
            <a:chExt cx="494996" cy="574414"/>
          </a:xfrm>
        </p:grpSpPr>
        <p:sp>
          <p:nvSpPr>
            <p:cNvPr id="71" name="Šipka doprava 70"/>
            <p:cNvSpPr/>
            <p:nvPr/>
          </p:nvSpPr>
          <p:spPr>
            <a:xfrm rot="16200000" flipH="1">
              <a:off x="147394" y="3484993"/>
              <a:ext cx="574413" cy="494996"/>
            </a:xfrm>
            <a:prstGeom prst="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cs-CZ" sz="1000" b="1" dirty="0"/>
            </a:p>
          </p:txBody>
        </p:sp>
        <p:sp>
          <p:nvSpPr>
            <p:cNvPr id="72" name="Obdélník 71"/>
            <p:cNvSpPr/>
            <p:nvPr/>
          </p:nvSpPr>
          <p:spPr>
            <a:xfrm>
              <a:off x="209176" y="3445283"/>
              <a:ext cx="450850" cy="24765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cs-CZ" sz="1000" b="1" dirty="0" err="1"/>
                <a:t>Ag</a:t>
              </a:r>
              <a:r>
                <a:rPr lang="cs-CZ" sz="1000" b="1" dirty="0"/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448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POSKYTOVATELÉ ZDR. PÉČE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148856" y="896493"/>
            <a:ext cx="1049737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cs-CZ" b="1" u="sng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Závodní lékař - poskytovatel pracovnělékařských služeb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b="1" dirty="0"/>
              <a:t>poskytovatel již má uzavřenu smlouvu v </a:t>
            </a:r>
            <a:r>
              <a:rPr lang="cs-CZ" sz="1600" b="1" dirty="0" err="1"/>
              <a:t>odb</a:t>
            </a:r>
            <a:r>
              <a:rPr lang="cs-CZ" sz="1600" b="1" dirty="0"/>
              <a:t>. 001 </a:t>
            </a:r>
            <a:r>
              <a:rPr lang="cs-CZ" sz="1600" dirty="0"/>
              <a:t>– všeobecné praktické lékařství nebo v </a:t>
            </a:r>
            <a:r>
              <a:rPr lang="cs-CZ" sz="1600" dirty="0" err="1"/>
              <a:t>odb</a:t>
            </a:r>
            <a:r>
              <a:rPr lang="cs-CZ" sz="1600" dirty="0"/>
              <a:t>. 401 - pracovní lékařství (pokud nemá ordinaci v areálu firmy, tak požádá dle zákona o zdravotních službách o povolení o nové místo poskytovaní zdravotních služeb mimo ZZ).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nebo poskytovatel nemá se zdravotními pojišťovnami uzavřenu žádnou smlouvu. V souladu s organizačním opatřením VZP č. </a:t>
            </a:r>
            <a:r>
              <a:rPr lang="cs-CZ" sz="1600" b="1" dirty="0"/>
              <a:t>54/2020 požádá pro potřeby úhrady o přidělení nesmluvního identifikačního čísla zařízení (IČZ) na emailové adrese VZP ČR </a:t>
            </a:r>
            <a:r>
              <a:rPr lang="cs-CZ" sz="16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testovani_covid@vzp.cz</a:t>
            </a:r>
            <a:r>
              <a:rPr lang="cs-CZ" sz="1600" u="sng" dirty="0"/>
              <a:t> </a:t>
            </a:r>
          </a:p>
          <a:p>
            <a:pPr algn="just"/>
            <a:endParaRPr lang="cs-CZ" sz="16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342900" indent="-342900" algn="just">
              <a:buAutoNum type="arabicPeriod" startAt="2"/>
            </a:pPr>
            <a:r>
              <a:rPr lang="cs-CZ" b="1" u="sng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Smlouva s externím poskytovatelem zdravotních služeb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Smluvní externí poskytovatel zdravotních služeb, který má odbornost k provádění </a:t>
            </a:r>
            <a:r>
              <a:rPr lang="cs-CZ" sz="1600" dirty="0" err="1"/>
              <a:t>Ag</a:t>
            </a:r>
            <a:r>
              <a:rPr lang="cs-CZ" sz="1600" dirty="0"/>
              <a:t> testů, zajistí pro zaměstnavatele testování zaměstnanců přímo v provozovně firmy.</a:t>
            </a:r>
            <a:endParaRPr lang="cs-CZ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E3D935C-9CEE-414A-A458-5BDF0E960AA5}"/>
              </a:ext>
            </a:extLst>
          </p:cNvPr>
          <p:cNvSpPr txBox="1"/>
          <p:nvPr/>
        </p:nvSpPr>
        <p:spPr>
          <a:xfrm>
            <a:off x="148856" y="4204642"/>
            <a:ext cx="10497373" cy="206210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cs-CZ" sz="1600" b="1" dirty="0"/>
              <a:t>ORGANIZAČNÍ OPATŘENÍ VZP ČR Č. 4/2021 V SOUVISLOSTI S ONEMOCNĚNÍM COVID-19 ZPŮSOBENÝM VIREM SARS-COV-2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/>
              <a:t>Úhrada bude provedena z </a:t>
            </a:r>
            <a:r>
              <a:rPr lang="cs-CZ" sz="1600" dirty="0" err="1"/>
              <a:t>v.z.p</a:t>
            </a:r>
            <a:r>
              <a:rPr lang="cs-CZ" sz="1600" dirty="0"/>
              <a:t>. prostřednictvím </a:t>
            </a:r>
            <a:r>
              <a:rPr lang="cs-CZ" sz="1600" b="1" dirty="0"/>
              <a:t>výkonu 99949 </a:t>
            </a:r>
            <a:r>
              <a:rPr lang="cs-CZ" sz="1600" dirty="0"/>
              <a:t>– </a:t>
            </a:r>
            <a:r>
              <a:rPr lang="cs-CZ" sz="1600" i="1" dirty="0"/>
              <a:t>(VZP) PRŮKAZ ANTIGENU SARS-CoV-2 REALIZOVANÝ V RÁMCI PLOŠNÉHO TESTOVÁNÍ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/>
              <a:t>Poskytovatel bude napojen na elektronické nástroje Chytré karantény pod správou MZ ČR (ISIN) a plní všechna povinná a jednotná hlášení.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Antigenní testování hrazené z veřejného zdravotního pojištění poskytované pojištěncům zdravotní pojišťovny je možné v souladu s Mimořádným opatřením MZ ČR provádět </a:t>
            </a:r>
            <a:r>
              <a:rPr lang="cs-CZ" sz="1600" b="1" dirty="0"/>
              <a:t>1 krát za 3 dny</a:t>
            </a:r>
            <a:r>
              <a:rPr lang="cs-CZ" sz="1600" dirty="0"/>
              <a:t>. </a:t>
            </a:r>
            <a:endParaRPr lang="cs-CZ" sz="1600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BEC2B36-079E-45B7-AA32-787885640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185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TESTOVÁNÍ VE FIRMÁCH – POSKYTOVATELÉ ZDR. PÉČE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111533" y="1612164"/>
            <a:ext cx="1049737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3.  </a:t>
            </a:r>
            <a:r>
              <a:rPr lang="cs-CZ" b="1" u="sng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Testování mimo prostory firmy ve státem a zdravotními pojišťovnami garantované síti odběrových center, odběrových míst a antigenních odběrových center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</a:rPr>
              <a:t>Zaměstnavatel může odeslat své zaměstnance na testování do sítě stávajících odběrových center, odběrových míst a antigenních odběrových center. Aktuální seznam poskytovatelů provádějících testování je uveden na stránkách Ministerstva zdravotnictví ČR, ale je možné využít i kterékoliv tam neuvedené poskytovatele, kteří tuto službu nabízejí.</a:t>
            </a:r>
          </a:p>
          <a:p>
            <a:pPr marL="342900" indent="-342900" algn="just">
              <a:buAutoNum type="arabicPeriod" startAt="3"/>
            </a:pPr>
            <a:endParaRPr lang="cs-CZ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4.   </a:t>
            </a:r>
            <a:r>
              <a:rPr lang="cs-CZ" b="1" u="sng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Testování mimo prostory firmy v ordinaci dalších poskytovatelů zdravotních služeb provádějících testování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</a:rPr>
              <a:t>Zaměstnavatel může odeslat své zaměstnance k testování do ordinací dalších poskytovatelů zdravotních služeb provádějících testování v tzv. sekundární síti poskytovatelů zdravotních služeb, kteří antigenní testování provádí ve svých ordinacích – praktičtí lékaři, ambulantní specialisté, zubní lékaři, a další poskytovatelé provádějící testování.</a:t>
            </a:r>
            <a:endParaRPr lang="cs-CZ" b="1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3099884-7FF8-42D5-81F9-21019099E8B8}"/>
              </a:ext>
            </a:extLst>
          </p:cNvPr>
          <p:cNvSpPr txBox="1"/>
          <p:nvPr/>
        </p:nvSpPr>
        <p:spPr>
          <a:xfrm>
            <a:off x="111533" y="5090039"/>
            <a:ext cx="10497373" cy="120032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b="1" dirty="0"/>
              <a:t>ORGANIZAČNÍ OPATŘENÍ VZP ČR Č. 4/2021 V SOUVISLOSTI S ONEMOCNĚNÍM COVID-19 ZPŮSOBENÝM VIREM SARS-COV-2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200" dirty="0"/>
              <a:t>Úhrada bude provedena z </a:t>
            </a:r>
            <a:r>
              <a:rPr lang="cs-CZ" sz="1200" dirty="0" err="1"/>
              <a:t>v.z.p</a:t>
            </a:r>
            <a:r>
              <a:rPr lang="cs-CZ" sz="1200" dirty="0"/>
              <a:t>. prostřednictvím </a:t>
            </a:r>
            <a:r>
              <a:rPr lang="cs-CZ" sz="1200" b="1" dirty="0"/>
              <a:t>výkonu 99949 </a:t>
            </a:r>
            <a:r>
              <a:rPr lang="cs-CZ" sz="1200" dirty="0"/>
              <a:t>– </a:t>
            </a:r>
            <a:r>
              <a:rPr lang="cs-CZ" sz="1200" i="1" dirty="0"/>
              <a:t>(VZP) PRŮKAZ ANTIGENU SARS-CoV-2 REALIZOVANÝ V RÁMCI PLOŠNÉHO TESTOVÁNÍ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200" dirty="0"/>
              <a:t>Poskytovatel bude napojen na elektronické nástroje Chytré karantény pod správou MZ ČR (ISIN) a plní všechna povinná a jednotná hlášení.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Antigenní testování hrazené z veřejného zdravotního pojištění poskytované pojištěncům zdravotní pojišťovny je možné v souladu s Mimořádným opatřením MZ ČR provádět </a:t>
            </a:r>
            <a:r>
              <a:rPr lang="cs-CZ" sz="1200" b="1" dirty="0"/>
              <a:t>1 krát za 3 dny</a:t>
            </a:r>
            <a:r>
              <a:rPr lang="cs-CZ" sz="1200" dirty="0"/>
              <a:t>. </a:t>
            </a:r>
            <a:endParaRPr lang="cs-CZ" sz="1200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1EDB5D0-8D91-4F04-B8C3-C48E0B487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DDA15C1A-3D80-4CCE-A6A7-7D12772EA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0636" y="6434697"/>
            <a:ext cx="685896" cy="423303"/>
          </a:xfrm>
          <a:prstGeom prst="rect">
            <a:avLst/>
          </a:prstGeom>
        </p:spPr>
      </p:pic>
      <p:sp>
        <p:nvSpPr>
          <p:cNvPr id="9" name="Obdélník 8">
            <a:extLst>
              <a:ext uri="{FF2B5EF4-FFF2-40B4-BE49-F238E27FC236}">
                <a16:creationId xmlns:a16="http://schemas.microsoft.com/office/drawing/2014/main" id="{A15D4FC4-9725-4872-96DE-6703E668579B}"/>
              </a:ext>
            </a:extLst>
          </p:cNvPr>
          <p:cNvSpPr/>
          <p:nvPr/>
        </p:nvSpPr>
        <p:spPr>
          <a:xfrm>
            <a:off x="101397" y="952642"/>
            <a:ext cx="10236922" cy="6033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050" b="1" dirty="0">
                <a:solidFill>
                  <a:schemeClr val="bg1"/>
                </a:solidFill>
              </a:rPr>
              <a:t>Z DŮVODU VYTÍŽENOSTI ANTIGENNÍCH ODBĚROVÝCH MÍST ODBĚRY PRO OSOBY SE ZDRAVOTNÍ INDIKACÍ SE DOPORUČUJE VYUŽÍVAT PRO TESTOVÁNÍ VE FIRMÁCH SAMOTESTOVACÍ SADY NEBO MOBILNÍ ODBĚROVÉ TÝMY PZS.</a:t>
            </a:r>
          </a:p>
        </p:txBody>
      </p:sp>
    </p:spTree>
    <p:extLst>
      <p:ext uri="{BB962C8B-B14F-4D97-AF65-F5344CB8AC3E}">
        <p14:creationId xmlns:p14="http://schemas.microsoft.com/office/powerpoint/2010/main" val="836987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POKYNY K TESTOVÁNÍ POSKYTOVATELEM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148856" y="1064444"/>
            <a:ext cx="1049737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Testování a interpretace výsledku 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probíhá nadále podle schváleného algoritmu MZ</a:t>
            </a:r>
          </a:p>
          <a:p>
            <a:pPr algn="just"/>
            <a:r>
              <a:rPr lang="cs-CZ" dirty="0">
                <a:solidFill>
                  <a:schemeClr val="accent5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https://koronavirus.mzcr.cz/wp-content/uploads/2020/12/Algoritmus-pou%C5%BEit%C3%AD-a-interpretace-antigenn%C3%ADho-testu-v-detekci-nemoci-covid-19-pro-dobrovoln%C3%A9-testov%C3%A1n%C3%AD-ob%C4%8Dan%C5%AF-%C4%8CR.pdf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cs-CZ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Testovaná osoba je 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poučena o výsledku testu </a:t>
            </a:r>
            <a:r>
              <a:rPr lang="cs-CZ" sz="2000" dirty="0"/>
              <a:t>a je jí předáno 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potvrzení o výsledku testu </a:t>
            </a:r>
          </a:p>
          <a:p>
            <a:pPr algn="just"/>
            <a:r>
              <a:rPr lang="cs-CZ" dirty="0">
                <a:solidFill>
                  <a:schemeClr val="accent5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https://koronavirus.mzcr.cz/wp-content/uploads/2020/12/AG-test-v%C3%BDsledky_NEG_1412.pdf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cs-CZ" dirty="0">
                <a:solidFill>
                  <a:schemeClr val="accent5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https://koronavirus.mzcr.cz/wp-content/uploads/2020/12/AG-test-v%C3%BDsledky_POZ.pdf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cs-CZ" dirty="0">
                <a:solidFill>
                  <a:schemeClr val="accent5">
                    <a:lumMod val="5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https://koronavirus.mzcr.cz/wp-content/uploads/2021/02/Potvrzen%C3%AD_CZ_EN_antigenn%C3%AD-testy_26022021.pdf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1587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POKYNY PRO NAKLÁDÁNÍ S ODPADEM – zdravotnické zařízení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133357" y="1003716"/>
            <a:ext cx="104973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b="1" dirty="0">
                <a:solidFill>
                  <a:srgbClr val="C00000"/>
                </a:solidFill>
                <a:ea typeface="+mj-ea"/>
                <a:cs typeface="Arial" panose="020B0604020202020204" pitchFamily="34" charset="0"/>
              </a:rPr>
              <a:t>Doporučení </a:t>
            </a:r>
            <a:r>
              <a:rPr lang="cs-CZ" sz="1600" dirty="0">
                <a:solidFill>
                  <a:srgbClr val="C00000"/>
                </a:solidFill>
                <a:ea typeface="+mj-ea"/>
                <a:cs typeface="Arial" panose="020B0604020202020204" pitchFamily="34" charset="0"/>
              </a:rPr>
              <a:t>Národního referenčního centra pro hygienu půdy a odpadů </a:t>
            </a:r>
            <a:r>
              <a:rPr lang="cs-CZ" sz="1600" b="1" dirty="0">
                <a:solidFill>
                  <a:srgbClr val="C00000"/>
                </a:solidFill>
                <a:ea typeface="+mj-ea"/>
                <a:cs typeface="Arial" panose="020B0604020202020204" pitchFamily="34" charset="0"/>
              </a:rPr>
              <a:t>k nakládání s odpadem vzniklým při provádění antigenních testů ve zdravotnických zařízení: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V ČR dostupné testy pro detekci antigenu SARS-CoV-2 jsou určeny pouze pro použití zdravotnickým pracovníkem (</a:t>
            </a:r>
            <a:r>
              <a:rPr lang="cs-CZ" sz="1600" dirty="0" err="1"/>
              <a:t>health</a:t>
            </a:r>
            <a:r>
              <a:rPr lang="cs-CZ" sz="1600" dirty="0"/>
              <a:t> care </a:t>
            </a:r>
            <a:r>
              <a:rPr lang="cs-CZ" sz="1600" dirty="0" err="1"/>
              <a:t>professional</a:t>
            </a:r>
            <a:r>
              <a:rPr lang="cs-CZ" sz="1600" dirty="0"/>
              <a:t>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Použité antigenní testy a ostatní odpad vznikající při testování na COVID-19 je nutné považovat za infekční odpad, uzavřeny, musí být nepropustné, mechanicky odolné a spalitelné. Proto musí být bezpečně shromažďován v obalech certifikovaných pro infekční odpad. Obaly musí být označeny druhem odpadu, místem vzniku, datem, katalogovým číslem odpadu a nejlépe i barevným odlišením shromažďovacího prostředku.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Pokud je to možné, měl by být odpad dekontaminován nebo alespoň ošetřen desinfekcí a to v místě jeho vzniku.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Na odpad se vztahují stejné povinnosti pro nakládání a transport jako pro ostatní infekční odpad kategorie B (UN 3291) uvedený v Katalogu odpadů pod kódy odpadů „ 18 01 01* Ostré předměty“ a 18 01 03* „ Odpady, na jejichž sběr a odstraňování jsou kladeny zvláštní požadavky s ohledem na prevenci infekce“. 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D87FBB1-D441-45DD-B89F-FD4B135B5DB0}"/>
              </a:ext>
            </a:extLst>
          </p:cNvPr>
          <p:cNvSpPr txBox="1"/>
          <p:nvPr/>
        </p:nvSpPr>
        <p:spPr>
          <a:xfrm>
            <a:off x="133358" y="4896591"/>
            <a:ext cx="10497373" cy="132343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dirty="0"/>
              <a:t>Doporučené postupy </a:t>
            </a:r>
            <a:r>
              <a:rPr lang="cs-CZ" sz="1600" b="1" u="sng" dirty="0">
                <a:solidFill>
                  <a:schemeClr val="accent1">
                    <a:lumMod val="75000"/>
                  </a:schemeClr>
                </a:solidFill>
              </a:rPr>
              <a:t>pro nakládání s infekčním odpadem </a:t>
            </a:r>
            <a:r>
              <a:rPr lang="cs-CZ" sz="1600" dirty="0"/>
              <a:t>jsou podrobně popsány v certifikované </a:t>
            </a:r>
            <a:r>
              <a:rPr lang="cs-CZ" sz="1600" i="1" dirty="0"/>
              <a:t>Metodice pro nakládání s odpady ze zdravotnických, veterinárních a jim podobných zařízení:</a:t>
            </a:r>
            <a:endParaRPr lang="cs-CZ" sz="1600" dirty="0"/>
          </a:p>
          <a:p>
            <a:r>
              <a:rPr lang="cs-CZ" sz="1600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http://www.szu.cz/tema/zivotni-prostredi/odpady-ze-zdravotnickych-zarizeni</a:t>
            </a:r>
            <a:endParaRPr lang="cs-CZ" sz="1600" dirty="0"/>
          </a:p>
          <a:p>
            <a:r>
              <a:rPr lang="cs-CZ" sz="1600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http://www.szu.cz/tema/prevence/stanovisko-narodniho-referencniho-centra-pro-hygienu-pudy-a-3</a:t>
            </a:r>
            <a:endParaRPr lang="cs-CZ" sz="1600" dirty="0"/>
          </a:p>
          <a:p>
            <a:r>
              <a:rPr lang="cs-CZ" sz="1600" dirty="0"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https://www.mzp.cz/cz/nakladani_s_odpady_zdravotnictvi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791392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POKYNY PRO NAKLÁDÁNÍ S ODPADEM – </a:t>
            </a:r>
            <a:r>
              <a:rPr lang="cs-CZ" dirty="0" err="1"/>
              <a:t>samotestovací</a:t>
            </a:r>
            <a:r>
              <a:rPr lang="cs-CZ" dirty="0"/>
              <a:t> sady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133357" y="1003716"/>
            <a:ext cx="1049737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dirty="0"/>
              <a:t>V souladu s </a:t>
            </a:r>
            <a:r>
              <a:rPr lang="cs-CZ" sz="1600" dirty="0" err="1"/>
              <a:t>vyhláškou</a:t>
            </a:r>
            <a:r>
              <a:rPr lang="cs-CZ" sz="1600" dirty="0"/>
              <a:t> č. 8/2021 Sb., o Katalogu odpadů a </a:t>
            </a:r>
            <a:r>
              <a:rPr lang="cs-CZ" sz="1600" dirty="0" err="1"/>
              <a:t>posuzováni</a:t>
            </a:r>
            <a:r>
              <a:rPr lang="cs-CZ" sz="1600" dirty="0"/>
              <a:t>́ vlastností odpadů </a:t>
            </a:r>
            <a:br>
              <a:rPr lang="cs-CZ" sz="1600" dirty="0"/>
            </a:br>
            <a:r>
              <a:rPr lang="cs-CZ" sz="1600" dirty="0"/>
              <a:t>(Katalog odpadů) </a:t>
            </a:r>
            <a:r>
              <a:rPr lang="cs-CZ" sz="1600" b="1" dirty="0">
                <a:solidFill>
                  <a:srgbClr val="C00000"/>
                </a:solidFill>
              </a:rPr>
              <a:t>lze odpad, vzniklý ze </a:t>
            </a:r>
            <a:r>
              <a:rPr lang="cs-CZ" sz="1600" b="1" dirty="0" err="1">
                <a:solidFill>
                  <a:srgbClr val="C00000"/>
                </a:solidFill>
              </a:rPr>
              <a:t>sebetestováni</a:t>
            </a:r>
            <a:r>
              <a:rPr lang="cs-CZ" sz="1600" b="1" dirty="0">
                <a:solidFill>
                  <a:srgbClr val="C00000"/>
                </a:solidFill>
              </a:rPr>
              <a:t>́ </a:t>
            </a:r>
            <a:r>
              <a:rPr lang="cs-CZ" sz="1600" dirty="0"/>
              <a:t>pomocí </a:t>
            </a:r>
            <a:r>
              <a:rPr lang="cs-CZ" sz="1600" dirty="0" err="1"/>
              <a:t>těchto</a:t>
            </a:r>
            <a:r>
              <a:rPr lang="cs-CZ" sz="1600" dirty="0"/>
              <a:t> testů na </a:t>
            </a:r>
            <a:r>
              <a:rPr lang="cs-CZ" sz="1600" dirty="0" err="1"/>
              <a:t>přítomnost</a:t>
            </a:r>
            <a:r>
              <a:rPr lang="cs-CZ" sz="1600" dirty="0"/>
              <a:t> </a:t>
            </a:r>
            <a:br>
              <a:rPr lang="cs-CZ" sz="1600" dirty="0"/>
            </a:br>
            <a:r>
              <a:rPr lang="cs-CZ" sz="1600" dirty="0"/>
              <a:t>antigenu SARS-CoV-2, </a:t>
            </a:r>
            <a:r>
              <a:rPr lang="cs-CZ" sz="1600" b="1" dirty="0" err="1">
                <a:solidFill>
                  <a:srgbClr val="C00000"/>
                </a:solidFill>
              </a:rPr>
              <a:t>zařadit</a:t>
            </a:r>
            <a:r>
              <a:rPr lang="cs-CZ" sz="1600" b="1" dirty="0">
                <a:solidFill>
                  <a:srgbClr val="C00000"/>
                </a:solidFill>
              </a:rPr>
              <a:t> jako </a:t>
            </a:r>
            <a:r>
              <a:rPr lang="cs-CZ" sz="1600" b="1" dirty="0" err="1">
                <a:solidFill>
                  <a:srgbClr val="C00000"/>
                </a:solidFill>
              </a:rPr>
              <a:t>běžny</a:t>
            </a:r>
            <a:r>
              <a:rPr lang="cs-CZ" sz="1600" b="1" dirty="0">
                <a:solidFill>
                  <a:srgbClr val="C00000"/>
                </a:solidFill>
              </a:rPr>
              <a:t>́ </a:t>
            </a:r>
            <a:r>
              <a:rPr lang="cs-CZ" sz="1600" b="1" dirty="0" err="1">
                <a:solidFill>
                  <a:srgbClr val="C00000"/>
                </a:solidFill>
              </a:rPr>
              <a:t>směsny</a:t>
            </a:r>
            <a:r>
              <a:rPr lang="cs-CZ" sz="1600" b="1" dirty="0">
                <a:solidFill>
                  <a:srgbClr val="C00000"/>
                </a:solidFill>
              </a:rPr>
              <a:t>́ </a:t>
            </a:r>
            <a:r>
              <a:rPr lang="cs-CZ" sz="1600" b="1" dirty="0" err="1">
                <a:solidFill>
                  <a:srgbClr val="C00000"/>
                </a:solidFill>
              </a:rPr>
              <a:t>komunálni</a:t>
            </a:r>
            <a:r>
              <a:rPr lang="cs-CZ" sz="1600" b="1" dirty="0">
                <a:solidFill>
                  <a:srgbClr val="C00000"/>
                </a:solidFill>
              </a:rPr>
              <a:t>́ odpad </a:t>
            </a:r>
            <a:r>
              <a:rPr lang="cs-CZ" sz="1600" dirty="0"/>
              <a:t>pod </a:t>
            </a:r>
            <a:r>
              <a:rPr lang="cs-CZ" sz="1600" dirty="0" err="1"/>
              <a:t>katalogove</a:t>
            </a:r>
            <a:r>
              <a:rPr lang="cs-CZ" sz="1600" dirty="0"/>
              <a:t>́ </a:t>
            </a:r>
            <a:r>
              <a:rPr lang="cs-CZ" sz="1600" dirty="0" err="1"/>
              <a:t>číslo</a:t>
            </a:r>
            <a:r>
              <a:rPr lang="cs-CZ" sz="1600" dirty="0"/>
              <a:t> 20 03 01.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 err="1"/>
              <a:t>Jelikoz</a:t>
            </a:r>
            <a:r>
              <a:rPr lang="cs-CZ" sz="1600" dirty="0"/>
              <a:t>̌ je zde </a:t>
            </a:r>
            <a:r>
              <a:rPr lang="cs-CZ" sz="1600" dirty="0" err="1"/>
              <a:t>ovšem</a:t>
            </a:r>
            <a:r>
              <a:rPr lang="cs-CZ" sz="1600" dirty="0"/>
              <a:t> riziko, </a:t>
            </a:r>
            <a:r>
              <a:rPr lang="cs-CZ" sz="1600" dirty="0" err="1"/>
              <a:t>že</a:t>
            </a:r>
            <a:r>
              <a:rPr lang="cs-CZ" sz="1600" dirty="0"/>
              <a:t> </a:t>
            </a:r>
            <a:r>
              <a:rPr lang="cs-CZ" sz="1600" dirty="0" err="1"/>
              <a:t>testovana</a:t>
            </a:r>
            <a:r>
              <a:rPr lang="cs-CZ" sz="1600" dirty="0"/>
              <a:t>́ osoba bude SARS-CoV-2 </a:t>
            </a:r>
            <a:r>
              <a:rPr lang="cs-CZ" sz="1600" dirty="0" err="1"/>
              <a:t>pozitivni</a:t>
            </a:r>
            <a:r>
              <a:rPr lang="cs-CZ" sz="1600" dirty="0"/>
              <a:t>́, pak je </a:t>
            </a:r>
            <a:r>
              <a:rPr lang="cs-CZ" sz="1600" dirty="0" err="1"/>
              <a:t>třeba</a:t>
            </a:r>
            <a:r>
              <a:rPr lang="cs-CZ" sz="1600" dirty="0"/>
              <a:t> </a:t>
            </a:r>
            <a:r>
              <a:rPr lang="cs-CZ" sz="1600" dirty="0" err="1"/>
              <a:t>veškery</a:t>
            </a:r>
            <a:r>
              <a:rPr lang="cs-CZ" sz="1600" dirty="0"/>
              <a:t>́ odpad z </a:t>
            </a:r>
            <a:r>
              <a:rPr lang="cs-CZ" sz="1600" dirty="0" err="1"/>
              <a:t>testovacích</a:t>
            </a:r>
            <a:r>
              <a:rPr lang="cs-CZ" sz="1600" dirty="0"/>
              <a:t> </a:t>
            </a:r>
            <a:r>
              <a:rPr lang="cs-CZ" sz="1600" dirty="0" err="1"/>
              <a:t>výrobku</a:t>
            </a:r>
            <a:r>
              <a:rPr lang="cs-CZ" sz="1600" dirty="0"/>
              <a:t>̊ </a:t>
            </a:r>
            <a:r>
              <a:rPr lang="cs-CZ" sz="1600" dirty="0" err="1"/>
              <a:t>ukládat</a:t>
            </a:r>
            <a:r>
              <a:rPr lang="cs-CZ" sz="1600" dirty="0"/>
              <a:t> do </a:t>
            </a:r>
            <a:r>
              <a:rPr lang="cs-CZ" sz="1600" dirty="0" err="1"/>
              <a:t>pevného</a:t>
            </a:r>
            <a:r>
              <a:rPr lang="cs-CZ" sz="1600" dirty="0"/>
              <a:t> </a:t>
            </a:r>
            <a:r>
              <a:rPr lang="cs-CZ" sz="1600" dirty="0" err="1"/>
              <a:t>plastového</a:t>
            </a:r>
            <a:r>
              <a:rPr lang="cs-CZ" sz="1600" dirty="0"/>
              <a:t> pytle </a:t>
            </a:r>
            <a:r>
              <a:rPr lang="cs-CZ" sz="1600" dirty="0" err="1"/>
              <a:t>určeného</a:t>
            </a:r>
            <a:r>
              <a:rPr lang="cs-CZ" sz="1600" dirty="0"/>
              <a:t> na tyto odpady.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Platí pokyny MŽP pro správnou manipulaci s takovýmto odpadem: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Plastové pytle by měly mít minimální tloušťku 0,2 mm. Po naplnění (nejpozději však do 24 hodin) pytel pevně zavažte a na povrchu ošetřete dezinfekčním prostředkem.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Jsou-li použity pytle z tenčího materiálu, je nutné takové obaly zdvojit. Plastový pytel proto vložte ještě do druhého pytle a zavažte.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Povrch vnějšího pytle ošetřete dezinfekčním prostředkem a zavázaný pytel až pak dejte do černého kontejneru na směsný komunální odpad.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Nikdy nenechávejte odpad mimo sběrnou nádobu.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Po manipulaci s odpadem si pokaždé pečlivě umyjte ruce mýdlem a teplou vodou nebo použijte dezinfekční gel.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dirty="0"/>
              <a:t>Buďte ohleduplní a minimalizujte riziko pro všechny osoby, které nakládají s odpady.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400" dirty="0"/>
          </a:p>
          <a:p>
            <a:pPr algn="just"/>
            <a:r>
              <a:rPr lang="cs-CZ" sz="1600" dirty="0"/>
              <a:t>Metodické sdělení MŽP:</a:t>
            </a:r>
          </a:p>
          <a:p>
            <a:pPr algn="just"/>
            <a:r>
              <a:rPr lang="cs-CZ" sz="1600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https://www.mzp.cz/C1257458002F0DC7/cz/odpad_samotesty_metodika/%24FILE/OODP-Sdeleni_MZP_Zarazeni_odpadu_samotesty-25022021.pdf</a:t>
            </a:r>
            <a:endParaRPr lang="cs-CZ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571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délník 34"/>
          <p:cNvSpPr/>
          <p:nvPr/>
        </p:nvSpPr>
        <p:spPr>
          <a:xfrm>
            <a:off x="0" y="-10484"/>
            <a:ext cx="12191999" cy="950915"/>
          </a:xfrm>
          <a:prstGeom prst="rect">
            <a:avLst/>
          </a:prstGeom>
          <a:solidFill>
            <a:srgbClr val="335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BCA381B7-AEA5-4E91-96DA-FD72866D5E81}"/>
              </a:ext>
            </a:extLst>
          </p:cNvPr>
          <p:cNvSpPr txBox="1"/>
          <p:nvPr/>
        </p:nvSpPr>
        <p:spPr>
          <a:xfrm>
            <a:off x="251461" y="133890"/>
            <a:ext cx="9621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sz="2000" dirty="0"/>
              <a:t>ALGORITMUS TESTOVÁNÍ VE FIRMÁCH</a:t>
            </a:r>
          </a:p>
          <a:p>
            <a:r>
              <a:rPr lang="cs-CZ" sz="2000" dirty="0"/>
              <a:t>SAMOTESTOVÁNÍ </a:t>
            </a:r>
          </a:p>
        </p:txBody>
      </p:sp>
      <p:pic>
        <p:nvPicPr>
          <p:cNvPr id="1026" name="Picture 2" descr="Vědecká rada Ministerstva zdravotnictví podpořila uvolňování zdravotní péč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32" y="6469122"/>
            <a:ext cx="2527357" cy="29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délník 15"/>
          <p:cNvSpPr/>
          <p:nvPr/>
        </p:nvSpPr>
        <p:spPr>
          <a:xfrm>
            <a:off x="254576" y="1032218"/>
            <a:ext cx="5214952" cy="369332"/>
          </a:xfrm>
          <a:prstGeom prst="rect">
            <a:avLst/>
          </a:prstGeom>
          <a:solidFill>
            <a:srgbClr val="335070"/>
          </a:solidFill>
        </p:spPr>
        <p:txBody>
          <a:bodyPr wrap="square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POZITIVNÍ VÝSLEDEK TESTU ZAMĚSTNANCE</a:t>
            </a:r>
          </a:p>
        </p:txBody>
      </p:sp>
      <p:sp>
        <p:nvSpPr>
          <p:cNvPr id="44" name="Obdélník 43"/>
          <p:cNvSpPr/>
          <p:nvPr/>
        </p:nvSpPr>
        <p:spPr>
          <a:xfrm>
            <a:off x="2953916" y="2785673"/>
            <a:ext cx="2451618" cy="16562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cs-CZ" sz="900" dirty="0"/>
              <a:t>Uvědomit zaměstnavatele o plánované nepřítomnosti na pracovišti kvůli</a:t>
            </a:r>
          </a:p>
          <a:p>
            <a:r>
              <a:rPr lang="cs-CZ" sz="900" dirty="0"/>
              <a:t>podezření na pozitivitu na přítomnost viru SARS-CoV-2</a:t>
            </a:r>
          </a:p>
          <a:p>
            <a:endParaRPr lang="cs-CZ" sz="900" dirty="0"/>
          </a:p>
          <a:p>
            <a:r>
              <a:rPr lang="cs-CZ" sz="900" dirty="0"/>
              <a:t>Nevstupovat na pracoviště, a pokud se testování provádí na pracovišti,</a:t>
            </a:r>
            <a:r>
              <a:rPr lang="cs-CZ" sz="900" b="1" dirty="0"/>
              <a:t> bezodkladně jej opustit. </a:t>
            </a:r>
          </a:p>
          <a:p>
            <a:endParaRPr lang="cs-CZ" sz="900" b="1" dirty="0"/>
          </a:p>
          <a:p>
            <a:r>
              <a:rPr lang="cs-CZ" sz="900" dirty="0"/>
              <a:t>Přímou cestou dorazit do místa pobytu, dodržovat karanténní opatření a vyhnout se kontaktu s dalšími osobami. </a:t>
            </a:r>
          </a:p>
        </p:txBody>
      </p:sp>
      <p:sp>
        <p:nvSpPr>
          <p:cNvPr id="32" name="Zaoblený obdélník 3">
            <a:extLst>
              <a:ext uri="{FF2B5EF4-FFF2-40B4-BE49-F238E27FC236}">
                <a16:creationId xmlns:a16="http://schemas.microsoft.com/office/drawing/2014/main" id="{C7652161-EFFF-4751-9BB8-9BA02CCF6BB6}"/>
              </a:ext>
            </a:extLst>
          </p:cNvPr>
          <p:cNvSpPr/>
          <p:nvPr/>
        </p:nvSpPr>
        <p:spPr>
          <a:xfrm>
            <a:off x="10263175" y="179958"/>
            <a:ext cx="1626231" cy="570030"/>
          </a:xfrm>
          <a:prstGeom prst="roundRect">
            <a:avLst>
              <a:gd name="adj" fmla="val 50000"/>
            </a:avLst>
          </a:prstGeom>
          <a:solidFill>
            <a:srgbClr val="33507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bg1"/>
                </a:solidFill>
              </a:rPr>
              <a:t>TESTOVÁNÍ</a:t>
            </a:r>
          </a:p>
        </p:txBody>
      </p:sp>
      <p:sp>
        <p:nvSpPr>
          <p:cNvPr id="57" name="Šipka doprava 56"/>
          <p:cNvSpPr/>
          <p:nvPr/>
        </p:nvSpPr>
        <p:spPr>
          <a:xfrm rot="16200000" flipH="1">
            <a:off x="3853861" y="1685979"/>
            <a:ext cx="633005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8" name="Obdélník 7"/>
          <p:cNvSpPr/>
          <p:nvPr/>
        </p:nvSpPr>
        <p:spPr>
          <a:xfrm>
            <a:off x="2953916" y="2171900"/>
            <a:ext cx="2432893" cy="5099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zaměstnavatel</a:t>
            </a:r>
          </a:p>
        </p:txBody>
      </p:sp>
      <p:sp>
        <p:nvSpPr>
          <p:cNvPr id="68" name="Obdélník 67"/>
          <p:cNvSpPr/>
          <p:nvPr/>
        </p:nvSpPr>
        <p:spPr>
          <a:xfrm>
            <a:off x="253357" y="2163249"/>
            <a:ext cx="2435944" cy="5124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poskytovatel zdravotního služeb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6E217EF-FDD4-4D38-A213-5EAB8C61E85E}"/>
              </a:ext>
            </a:extLst>
          </p:cNvPr>
          <p:cNvSpPr txBox="1"/>
          <p:nvPr/>
        </p:nvSpPr>
        <p:spPr>
          <a:xfrm rot="16200000">
            <a:off x="1232812" y="1634952"/>
            <a:ext cx="8472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UVĚDOMIT</a:t>
            </a:r>
          </a:p>
        </p:txBody>
      </p:sp>
      <p:sp>
        <p:nvSpPr>
          <p:cNvPr id="39" name="Šipka doprava 56">
            <a:extLst>
              <a:ext uri="{FF2B5EF4-FFF2-40B4-BE49-F238E27FC236}">
                <a16:creationId xmlns:a16="http://schemas.microsoft.com/office/drawing/2014/main" id="{999C8B25-4B08-47B2-857C-A7BA3A4F8223}"/>
              </a:ext>
            </a:extLst>
          </p:cNvPr>
          <p:cNvSpPr/>
          <p:nvPr/>
        </p:nvSpPr>
        <p:spPr>
          <a:xfrm rot="16200000" flipH="1">
            <a:off x="1121338" y="1674161"/>
            <a:ext cx="633005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40" name="TextovéPole 39">
            <a:extLst>
              <a:ext uri="{FF2B5EF4-FFF2-40B4-BE49-F238E27FC236}">
                <a16:creationId xmlns:a16="http://schemas.microsoft.com/office/drawing/2014/main" id="{A8D476EC-489D-4680-A7E6-89E42DFF0839}"/>
              </a:ext>
            </a:extLst>
          </p:cNvPr>
          <p:cNvSpPr txBox="1"/>
          <p:nvPr/>
        </p:nvSpPr>
        <p:spPr>
          <a:xfrm rot="16200000">
            <a:off x="3931683" y="1661315"/>
            <a:ext cx="8472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UVĚDOMIT</a:t>
            </a:r>
          </a:p>
        </p:txBody>
      </p:sp>
      <p:sp>
        <p:nvSpPr>
          <p:cNvPr id="46" name="Obdélník 45">
            <a:extLst>
              <a:ext uri="{FF2B5EF4-FFF2-40B4-BE49-F238E27FC236}">
                <a16:creationId xmlns:a16="http://schemas.microsoft.com/office/drawing/2014/main" id="{9F541C20-9864-44C7-95CD-4D7294F55F54}"/>
              </a:ext>
            </a:extLst>
          </p:cNvPr>
          <p:cNvSpPr/>
          <p:nvPr/>
        </p:nvSpPr>
        <p:spPr>
          <a:xfrm>
            <a:off x="251461" y="2785673"/>
            <a:ext cx="2434724" cy="21569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cs-CZ" sz="900" b="1" dirty="0"/>
              <a:t>Bezodkladně telefonick</a:t>
            </a:r>
            <a:r>
              <a:rPr lang="cs-CZ" sz="900" dirty="0"/>
              <a:t>y či jiným vzdáleným způsobem </a:t>
            </a:r>
            <a:r>
              <a:rPr lang="cs-CZ" sz="900" b="1" dirty="0"/>
              <a:t>uvědomit poskytovatele </a:t>
            </a:r>
            <a:r>
              <a:rPr lang="cs-CZ" sz="900" dirty="0"/>
              <a:t>pracovnělékařských služeb zaměstnavatele, pokud tak zaměstnavatel stanovil. </a:t>
            </a:r>
          </a:p>
          <a:p>
            <a:r>
              <a:rPr lang="cs-CZ" sz="900" dirty="0"/>
              <a:t>Popřípadě svého registrujícího poskytovatele zdravotních služeb v oboru všeobecné praktické lékařství, popřípadě praktické lékařství pro děti a dorost. </a:t>
            </a:r>
          </a:p>
          <a:p>
            <a:endParaRPr lang="cs-CZ" sz="900" dirty="0"/>
          </a:p>
          <a:p>
            <a:r>
              <a:rPr lang="cs-CZ" sz="900" dirty="0"/>
              <a:t>Pokud zaměstnanec nemůže uvědomit poskytovatele zdravotních služeb, je povinen kontaktovat jiného poskytovatele zdravotních služeb, popřípadě orgán ochrany veřejného zdraví příslušný podle místa výkonu práce. </a:t>
            </a:r>
            <a:endParaRPr lang="cs-CZ" sz="700" b="1" dirty="0"/>
          </a:p>
        </p:txBody>
      </p:sp>
      <p:sp>
        <p:nvSpPr>
          <p:cNvPr id="52" name="Šipka doprava 56">
            <a:extLst>
              <a:ext uri="{FF2B5EF4-FFF2-40B4-BE49-F238E27FC236}">
                <a16:creationId xmlns:a16="http://schemas.microsoft.com/office/drawing/2014/main" id="{FEF5EA20-7EDD-46A6-807F-518D90F15335}"/>
              </a:ext>
            </a:extLst>
          </p:cNvPr>
          <p:cNvSpPr/>
          <p:nvPr/>
        </p:nvSpPr>
        <p:spPr>
          <a:xfrm rot="16200000" flipH="1">
            <a:off x="1326682" y="4885818"/>
            <a:ext cx="157537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62" name="Obdélník 61">
            <a:extLst>
              <a:ext uri="{FF2B5EF4-FFF2-40B4-BE49-F238E27FC236}">
                <a16:creationId xmlns:a16="http://schemas.microsoft.com/office/drawing/2014/main" id="{650EF040-AF7F-4BCE-B0E8-5F84E9642A4C}"/>
              </a:ext>
            </a:extLst>
          </p:cNvPr>
          <p:cNvSpPr/>
          <p:nvPr/>
        </p:nvSpPr>
        <p:spPr>
          <a:xfrm>
            <a:off x="251461" y="5144902"/>
            <a:ext cx="2451618" cy="1324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cs-CZ" sz="900" dirty="0"/>
              <a:t>Poskytovatel zdravotních služeb nebo orgán ochrany veřejného zdraví, kteří byli uvědomeni</a:t>
            </a:r>
          </a:p>
          <a:p>
            <a:r>
              <a:rPr lang="cs-CZ" sz="900" dirty="0"/>
              <a:t>o pozitivním výsledku testu jsou povinni </a:t>
            </a:r>
            <a:r>
              <a:rPr lang="cs-CZ" sz="900" b="1" dirty="0"/>
              <a:t>vystavit žádanku na konfirmační RT-PCR test</a:t>
            </a:r>
            <a:r>
              <a:rPr lang="cs-CZ" sz="900" dirty="0"/>
              <a:t> a uvést IČO zaměstnavatele</a:t>
            </a:r>
          </a:p>
          <a:p>
            <a:r>
              <a:rPr lang="cs-CZ" sz="900" b="1" dirty="0"/>
              <a:t>Zaměstnanec je povinen se konfirmačnímu testu podrobit. </a:t>
            </a:r>
          </a:p>
        </p:txBody>
      </p:sp>
      <p:sp>
        <p:nvSpPr>
          <p:cNvPr id="63" name="Obdélník 62">
            <a:extLst>
              <a:ext uri="{FF2B5EF4-FFF2-40B4-BE49-F238E27FC236}">
                <a16:creationId xmlns:a16="http://schemas.microsoft.com/office/drawing/2014/main" id="{F9104A70-50CF-4E64-8EDA-CAAC8E07A0DC}"/>
              </a:ext>
            </a:extLst>
          </p:cNvPr>
          <p:cNvSpPr/>
          <p:nvPr/>
        </p:nvSpPr>
        <p:spPr>
          <a:xfrm>
            <a:off x="6959888" y="1032218"/>
            <a:ext cx="4377745" cy="369332"/>
          </a:xfrm>
          <a:prstGeom prst="rect">
            <a:avLst/>
          </a:prstGeom>
          <a:solidFill>
            <a:srgbClr val="335070"/>
          </a:solidFill>
        </p:spPr>
        <p:txBody>
          <a:bodyPr wrap="square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NEGATIVNÍ VÝSLEDEK TESTU ZAMĚSTNANCE</a:t>
            </a:r>
          </a:p>
        </p:txBody>
      </p:sp>
      <p:sp>
        <p:nvSpPr>
          <p:cNvPr id="69" name="Šipka doprava 56">
            <a:extLst>
              <a:ext uri="{FF2B5EF4-FFF2-40B4-BE49-F238E27FC236}">
                <a16:creationId xmlns:a16="http://schemas.microsoft.com/office/drawing/2014/main" id="{CEFF183C-707E-4FAB-B32D-7971AC56F0AF}"/>
              </a:ext>
            </a:extLst>
          </p:cNvPr>
          <p:cNvSpPr/>
          <p:nvPr/>
        </p:nvSpPr>
        <p:spPr>
          <a:xfrm rot="16200000" flipH="1">
            <a:off x="8832257" y="1618811"/>
            <a:ext cx="633005" cy="315839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200" b="1" dirty="0"/>
          </a:p>
        </p:txBody>
      </p:sp>
      <p:sp>
        <p:nvSpPr>
          <p:cNvPr id="73" name="Obdélník 72">
            <a:extLst>
              <a:ext uri="{FF2B5EF4-FFF2-40B4-BE49-F238E27FC236}">
                <a16:creationId xmlns:a16="http://schemas.microsoft.com/office/drawing/2014/main" id="{8A14B9B1-7405-40D6-8A8B-CB23E8623176}"/>
              </a:ext>
            </a:extLst>
          </p:cNvPr>
          <p:cNvSpPr/>
          <p:nvPr/>
        </p:nvSpPr>
        <p:spPr>
          <a:xfrm>
            <a:off x="6959888" y="2141928"/>
            <a:ext cx="4601991" cy="50991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cs-CZ" sz="1000" dirty="0"/>
              <a:t>Pokračovat v běžné práci při dodržení aktuálních ochranných opatření.</a:t>
            </a:r>
            <a:endParaRPr lang="cs-CZ" sz="1000" b="1" dirty="0"/>
          </a:p>
        </p:txBody>
      </p:sp>
      <p:sp>
        <p:nvSpPr>
          <p:cNvPr id="74" name="TextovéPole 73">
            <a:extLst>
              <a:ext uri="{FF2B5EF4-FFF2-40B4-BE49-F238E27FC236}">
                <a16:creationId xmlns:a16="http://schemas.microsoft.com/office/drawing/2014/main" id="{CBBD3FEA-1E28-402A-AFCE-A3124EFD2594}"/>
              </a:ext>
            </a:extLst>
          </p:cNvPr>
          <p:cNvSpPr txBox="1"/>
          <p:nvPr/>
        </p:nvSpPr>
        <p:spPr>
          <a:xfrm>
            <a:off x="9110262" y="2709927"/>
            <a:ext cx="2451617" cy="37582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anchor="ctr" anchorCtr="0">
            <a:noAutofit/>
          </a:bodyPr>
          <a:lstStyle>
            <a:defPPr>
              <a:defRPr lang="cs-CZ"/>
            </a:defPPr>
            <a:lvl1pPr>
              <a:defRPr sz="1000"/>
            </a:lvl1pPr>
          </a:lstStyle>
          <a:p>
            <a:r>
              <a:rPr lang="cs-CZ" sz="900" dirty="0"/>
              <a:t>Postup, jak od 1. března 2021 testovat antigenními testy s úhradou z veřejného zdravotního pojištění včetně postupu pro OSVČ bez zaměstnanců naleznete </a:t>
            </a:r>
            <a:r>
              <a:rPr lang="cs-CZ" sz="900" dirty="0">
                <a:hlinkClick r:id="rId4"/>
              </a:rPr>
              <a:t>zde</a:t>
            </a:r>
            <a:r>
              <a:rPr lang="cs-CZ" sz="900" dirty="0"/>
              <a:t>.</a:t>
            </a:r>
          </a:p>
          <a:p>
            <a:endParaRPr lang="cs-CZ" sz="900" dirty="0"/>
          </a:p>
          <a:p>
            <a:r>
              <a:rPr lang="cs-CZ" sz="900" dirty="0"/>
              <a:t>Seznam antigenních testů, pro které vydalo ministerstvo výjimku podle §4 odst. 8 nařízení vlády č. 56/2015 Sb. naleznete </a:t>
            </a:r>
            <a:r>
              <a:rPr lang="cs-CZ" sz="900" dirty="0">
                <a:hlinkClick r:id="rId5"/>
              </a:rPr>
              <a:t>zde</a:t>
            </a:r>
            <a:r>
              <a:rPr lang="cs-CZ" sz="900" dirty="0"/>
              <a:t> (seznam antigenních testů možných pro </a:t>
            </a:r>
            <a:r>
              <a:rPr lang="cs-CZ" sz="900" dirty="0" err="1"/>
              <a:t>samotestování</a:t>
            </a:r>
            <a:r>
              <a:rPr lang="cs-CZ" sz="900" dirty="0"/>
              <a:t>). </a:t>
            </a:r>
          </a:p>
          <a:p>
            <a:endParaRPr lang="cs-CZ" sz="900" dirty="0"/>
          </a:p>
          <a:p>
            <a:r>
              <a:rPr lang="cs-CZ" sz="900" dirty="0"/>
              <a:t>Příspěvek zdravotní pojišťovny je vyplácen na maximálně 4 testy jednoho zaměstnance měsíčně. Dobrovolně a plně na náklady zaměstnavatele lze testy provádět i častěji. Jednou měsíčně zaměstnavatel vykáže vůči zdravotním pojišťovnám testovaných zaměstnanců počty provedených testů prostřednictvím příslušných formulářů  </a:t>
            </a:r>
            <a:r>
              <a:rPr lang="cs-CZ" sz="900" dirty="0"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zde</a:t>
            </a:r>
            <a:r>
              <a:rPr lang="cs-CZ" sz="900" dirty="0"/>
              <a:t>. Pojišťovny zpětně proplatí příspěvek až 240 Kč za daný měsíc a testovaného. První vyúčtování proběhne po skončení měsíce března.</a:t>
            </a:r>
          </a:p>
        </p:txBody>
      </p:sp>
      <p:sp>
        <p:nvSpPr>
          <p:cNvPr id="75" name="Obdélník 74">
            <a:extLst>
              <a:ext uri="{FF2B5EF4-FFF2-40B4-BE49-F238E27FC236}">
                <a16:creationId xmlns:a16="http://schemas.microsoft.com/office/drawing/2014/main" id="{3320940F-47E8-4230-915D-01B46F4EA02A}"/>
              </a:ext>
            </a:extLst>
          </p:cNvPr>
          <p:cNvSpPr/>
          <p:nvPr/>
        </p:nvSpPr>
        <p:spPr>
          <a:xfrm>
            <a:off x="2921896" y="4964968"/>
            <a:ext cx="6055649" cy="15032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cs-CZ" sz="900" dirty="0"/>
              <a:t>S použitými testy se naloží dle </a:t>
            </a:r>
            <a:r>
              <a:rPr lang="cs-CZ" sz="900" dirty="0"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metodického sdělení Odboru odpadů Ministerstva životního prostředí k zařazení odpadu z antigenních testů určených k </a:t>
            </a:r>
            <a:r>
              <a:rPr lang="cs-CZ" sz="900" dirty="0" err="1"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samotestování</a:t>
            </a:r>
            <a:r>
              <a:rPr lang="cs-CZ" sz="900" dirty="0"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osob</a:t>
            </a:r>
            <a:r>
              <a:rPr lang="cs-CZ" sz="900" dirty="0"/>
              <a:t>:</a:t>
            </a:r>
          </a:p>
          <a:p>
            <a:endParaRPr lang="cs-CZ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/>
              <a:t>Vložit všechny použité testovací sady do černého plastového pytle s tloušťkou alespoň 0,2 mm.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/>
              <a:t>V případě tenčích použít pytle dva – jeden vložit do druhého.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/>
              <a:t>Po naplnění nebo nejpozději do 24 hodin od prvního použití pytel zavázat a vnější povrch ošetřit dezinfekčním prostředkem.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/>
              <a:t>Pytel vyhodit do běžné nádoby na směsný komunální odpad. Nikdy neodkládejte pytle s použitými testy vedle popelnic!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/>
              <a:t>Osoba manipulující s tímto odpadem si poté vždy důkladně umyje ruce mýdlem a teplou vodou nebo použije dezinfekci na ruce.</a:t>
            </a:r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3A389C47-2024-418C-A348-71823ED3951E}"/>
              </a:ext>
            </a:extLst>
          </p:cNvPr>
          <p:cNvSpPr/>
          <p:nvPr/>
        </p:nvSpPr>
        <p:spPr>
          <a:xfrm>
            <a:off x="5673265" y="2785673"/>
            <a:ext cx="3125502" cy="165620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050" b="1" dirty="0">
                <a:solidFill>
                  <a:schemeClr val="bg1"/>
                </a:solidFill>
              </a:rPr>
              <a:t>Z DŮVODU VYTÍŽENOSTI ANTIGENNÍCH ODBĚROVÝCH MÍST ODBĚRY PRO OSOBY SE ZDRAVOTNÍ INDIKACÍ SE DOPORUČUJE VYUŽÍVAT PRO TESTOVÁNÍ VE FIRMÁCH SAMOTESTOVACÍ SADY</a:t>
            </a:r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D6D9D506-E64F-435A-9B6B-A89114EDD95C}"/>
              </a:ext>
            </a:extLst>
          </p:cNvPr>
          <p:cNvSpPr/>
          <p:nvPr/>
        </p:nvSpPr>
        <p:spPr>
          <a:xfrm>
            <a:off x="2953916" y="4505564"/>
            <a:ext cx="246717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cs-CZ" sz="900" dirty="0"/>
              <a:t>ZAMĚSTNAVATEL VEDE EVIDENCI PROVEDENÝCH TESTŮ</a:t>
            </a:r>
          </a:p>
        </p:txBody>
      </p:sp>
    </p:spTree>
    <p:extLst>
      <p:ext uri="{BB962C8B-B14F-4D97-AF65-F5344CB8AC3E}">
        <p14:creationId xmlns:p14="http://schemas.microsoft.com/office/powerpoint/2010/main" val="1384017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mimořádná opatření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12159B6-67E4-4164-8A75-34D227553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F06B51F1-A6D1-499A-96BE-180A7AE4A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663308"/>
              </p:ext>
            </p:extLst>
          </p:nvPr>
        </p:nvGraphicFramePr>
        <p:xfrm>
          <a:off x="74857" y="1044085"/>
          <a:ext cx="11700376" cy="3005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2118">
                  <a:extLst>
                    <a:ext uri="{9D8B030D-6E8A-4147-A177-3AD203B41FA5}">
                      <a16:colId xmlns:a16="http://schemas.microsoft.com/office/drawing/2014/main" val="2159864123"/>
                    </a:ext>
                  </a:extLst>
                </a:gridCol>
                <a:gridCol w="2753496">
                  <a:extLst>
                    <a:ext uri="{9D8B030D-6E8A-4147-A177-3AD203B41FA5}">
                      <a16:colId xmlns:a16="http://schemas.microsoft.com/office/drawing/2014/main" val="3185217190"/>
                    </a:ext>
                  </a:extLst>
                </a:gridCol>
                <a:gridCol w="957574">
                  <a:extLst>
                    <a:ext uri="{9D8B030D-6E8A-4147-A177-3AD203B41FA5}">
                      <a16:colId xmlns:a16="http://schemas.microsoft.com/office/drawing/2014/main" val="3746054260"/>
                    </a:ext>
                  </a:extLst>
                </a:gridCol>
                <a:gridCol w="1034452">
                  <a:extLst>
                    <a:ext uri="{9D8B030D-6E8A-4147-A177-3AD203B41FA5}">
                      <a16:colId xmlns:a16="http://schemas.microsoft.com/office/drawing/2014/main" val="1979264753"/>
                    </a:ext>
                  </a:extLst>
                </a:gridCol>
                <a:gridCol w="2553573">
                  <a:extLst>
                    <a:ext uri="{9D8B030D-6E8A-4147-A177-3AD203B41FA5}">
                      <a16:colId xmlns:a16="http://schemas.microsoft.com/office/drawing/2014/main" val="3128374887"/>
                    </a:ext>
                  </a:extLst>
                </a:gridCol>
                <a:gridCol w="1879163">
                  <a:extLst>
                    <a:ext uri="{9D8B030D-6E8A-4147-A177-3AD203B41FA5}">
                      <a16:colId xmlns:a16="http://schemas.microsoft.com/office/drawing/2014/main" val="1482831465"/>
                    </a:ext>
                  </a:extLst>
                </a:gridCol>
              </a:tblGrid>
              <a:tr h="460673">
                <a:tc>
                  <a:txBody>
                    <a:bodyPr/>
                    <a:lstStyle/>
                    <a:p>
                      <a:r>
                        <a:rPr lang="cs-CZ" sz="900" dirty="0"/>
                        <a:t>ZAMĚSTNAVATEL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ZAMĚSTNANEC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900" dirty="0"/>
                        <a:t>VÝJIMKY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FREKVENCE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MIMOŘÁDNÉ OPATŘENÍ MZ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ÚČINNOST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10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/>
                        <a:t>Podnikatel, státní nebo národní podnik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Zaměstnanec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Dočasně přidělení zaměstnanci agentury práce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Další osoby, které na základě jiného právní vztahu vykonávají práci nebo obdobnou činnost na pracovišti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cs-CZ" sz="1100" dirty="0"/>
                        <a:t>I., II.,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1 x za týden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MZDR 47828/2020-16/MIN/KAN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MZDR 47828/2020-21/MIN/KAN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Od 12.března 2021</a:t>
                      </a:r>
                    </a:p>
                    <a:p>
                      <a:r>
                        <a:rPr lang="cs-CZ" sz="1100" dirty="0"/>
                        <a:t>(od 250 zaměstnanců)</a:t>
                      </a:r>
                    </a:p>
                    <a:p>
                      <a:endParaRPr lang="cs-CZ" sz="1100" dirty="0"/>
                    </a:p>
                    <a:p>
                      <a:r>
                        <a:rPr lang="cs-CZ" sz="1100" dirty="0"/>
                        <a:t>Od 15.března 2021</a:t>
                      </a:r>
                    </a:p>
                    <a:p>
                      <a:r>
                        <a:rPr lang="cs-CZ" sz="1100" dirty="0"/>
                        <a:t>(od 50 zaměstnanců)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169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/>
                        <a:t>Poskytovatel zdravotních a sociálních služeb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Zaměstnanci PZS a PSS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I., II., III., IV.</a:t>
                      </a:r>
                    </a:p>
                    <a:p>
                      <a:pPr algn="l"/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1x 5 dní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MZDR 47828/2020-20/MIN/KAN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Od 9.března 2021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377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/>
                        <a:t>Poskytovatel zdravotních a sociálních služeb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Pacienti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/>
                        <a:t>I. – 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1x 5 dní 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MZDR 47828/2020-19/MIN/KAN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Od 9.března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864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/>
                        <a:t>Veřejný zaměstnavatel nad 50 zaměstnanců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Zaměstnanci, státní zaměstnanci, příslušník bezpečnostního sboru, voják z povolání, soudce nebo státní zástupce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/>
                        <a:t>I., II.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1 x za týden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MZDR 9364/2021-1/MIN/KAN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Od 17.března 2021</a:t>
                      </a:r>
                    </a:p>
                    <a:p>
                      <a:endParaRPr lang="cs-CZ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879537"/>
                  </a:ext>
                </a:extLst>
              </a:tr>
            </a:tbl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id="{A15981F0-394E-4591-BF9E-68D3B7FAD4FD}"/>
              </a:ext>
            </a:extLst>
          </p:cNvPr>
          <p:cNvSpPr txBox="1"/>
          <p:nvPr/>
        </p:nvSpPr>
        <p:spPr>
          <a:xfrm>
            <a:off x="74856" y="4197430"/>
            <a:ext cx="11700377" cy="212365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cs-CZ" sz="1100" dirty="0"/>
              <a:t>VÝJIMKY: 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osoby které prodělaly laboratorně potvrzené onemocnění COVID-19, u kterých uplynula doba izolace podle platného mimořádného opatření Ministerstva zdravotnictví, nejeví žádné příznaky onemocnění COVID-19, a od prvního pozitivního RT-PCR testu na přítomnost viru SARS-CoV-2 nebo POC antigenního testu na přítomnost antigenu viru SARS-CoV-2 neuplynulo více než 90 dní; tyto skutečnosti se prokazují lékařskou zprávou,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osoby, které mají vystavený certifikát Ministerstva zdravotnictví ČR o provedeném očkování proti onemocnění COVID-19, a od aplikace druhé dávky očkovací látky v případě </a:t>
            </a:r>
            <a:r>
              <a:rPr lang="cs-CZ" sz="1100" dirty="0" err="1"/>
              <a:t>dvoudávkového</a:t>
            </a:r>
            <a:r>
              <a:rPr lang="cs-CZ" sz="1100" dirty="0"/>
              <a:t> schématu podle souhrnu údajů o léčivém přípravku (dále jen „SPC“) uplynulo nejméně 14 dní, nebo od aplikace první dávky očkovací látky v případě </a:t>
            </a:r>
            <a:r>
              <a:rPr lang="cs-CZ" sz="1100" dirty="0" err="1"/>
              <a:t>jednodávkového</a:t>
            </a:r>
            <a:r>
              <a:rPr lang="cs-CZ" sz="1100" dirty="0"/>
              <a:t> schématu podle SPC uplynulo nejméně 14 dnů, a očkovaná osoba nejeví žádné příznaky onemocnění COVID-19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osobám, kterým byl v posledních 5 dnech před pravidelným vyšetřením proveden test metodou RT-PCR s negativním výsledkem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osobám, které podstoupily v posledních 5 dnech na pracovišti zaměstnavatele preventivní test na stanovení přítomnosti antigenu viru SARS-CoV-2 prostřednictvím testu poskytnutého mu zaměstnavatelem, který lze použít laickou osobou, a jeho výsledek je negativní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osobám mladších 18 let</a:t>
            </a:r>
          </a:p>
          <a:p>
            <a:pPr marL="285750" indent="-285750" algn="just">
              <a:buFont typeface="+mj-lt"/>
              <a:buAutoNum type="romanUcPeriod"/>
            </a:pPr>
            <a:r>
              <a:rPr lang="cs-CZ" sz="1100" dirty="0"/>
              <a:t>osobám v terminálním stadiu onemocnění.</a:t>
            </a:r>
            <a:endParaRPr lang="cs-CZ" sz="1100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269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organizační opatření VZP č. 6/2021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12159B6-67E4-4164-8A75-34D227553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F06B51F1-A6D1-499A-96BE-180A7AE4A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746696"/>
              </p:ext>
            </p:extLst>
          </p:nvPr>
        </p:nvGraphicFramePr>
        <p:xfrm>
          <a:off x="262400" y="1849923"/>
          <a:ext cx="11667200" cy="3158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600">
                  <a:extLst>
                    <a:ext uri="{9D8B030D-6E8A-4147-A177-3AD203B41FA5}">
                      <a16:colId xmlns:a16="http://schemas.microsoft.com/office/drawing/2014/main" val="2159864123"/>
                    </a:ext>
                  </a:extLst>
                </a:gridCol>
                <a:gridCol w="1785257">
                  <a:extLst>
                    <a:ext uri="{9D8B030D-6E8A-4147-A177-3AD203B41FA5}">
                      <a16:colId xmlns:a16="http://schemas.microsoft.com/office/drawing/2014/main" val="3185217190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3746054260"/>
                    </a:ext>
                  </a:extLst>
                </a:gridCol>
                <a:gridCol w="2452860">
                  <a:extLst>
                    <a:ext uri="{9D8B030D-6E8A-4147-A177-3AD203B41FA5}">
                      <a16:colId xmlns:a16="http://schemas.microsoft.com/office/drawing/2014/main" val="1979264753"/>
                    </a:ext>
                  </a:extLst>
                </a:gridCol>
                <a:gridCol w="3033540">
                  <a:extLst>
                    <a:ext uri="{9D8B030D-6E8A-4147-A177-3AD203B41FA5}">
                      <a16:colId xmlns:a16="http://schemas.microsoft.com/office/drawing/2014/main" val="3128374887"/>
                    </a:ext>
                  </a:extLst>
                </a:gridCol>
              </a:tblGrid>
              <a:tr h="460673">
                <a:tc>
                  <a:txBody>
                    <a:bodyPr/>
                    <a:lstStyle/>
                    <a:p>
                      <a:r>
                        <a:rPr lang="cs-CZ" sz="900" dirty="0"/>
                        <a:t>Název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Osoby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900" dirty="0"/>
                        <a:t>Nárok úhrady ze ZP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PZS provádějící odběr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Vykazování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10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Dobrovolné plošné antigenní testování </a:t>
                      </a:r>
                      <a:r>
                        <a:rPr lang="cs-CZ" sz="1100" dirty="0"/>
                        <a:t>dle platného Mimořádného opatření MZ ČR hrazené ze základního fondu veřejného zdravotního pojištění</a:t>
                      </a:r>
                      <a:endParaRPr lang="cs-CZ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s-CZ" sz="1100" dirty="0"/>
                        <a:t>Všechny osoby, které jsou účastníky veřejného zdravotního pojištění v ČR.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pl-PL" sz="1100" dirty="0"/>
                        <a:t>nejvýše jedenkrát za 3 dny</a:t>
                      </a:r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cs-CZ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Síť antigenních odběrových center – AOC – </a:t>
                      </a:r>
                      <a:r>
                        <a:rPr lang="cs-CZ" sz="11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odb</a:t>
                      </a:r>
                      <a:r>
                        <a:rPr lang="cs-CZ" sz="11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. 958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Sekundární síť poskytovatelů zdravotních služeb doplňujících garantovanou síť AOC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Výkon 99949 – (VZP) PRŮKAZ ANTIGENU SARS-CoV-2 REALIZOVANÝ V RÁMCI PLOŠNÉHO TESTOVÁNÍ,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169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Dobrovolné antigenní testování u poskytovatelů sociálních služeb </a:t>
                      </a:r>
                      <a:r>
                        <a:rPr lang="cs-CZ" sz="1100" dirty="0"/>
                        <a:t>dle platného Mimořádného opatření MZ ČR hrazené ze základního fondu veřejného zdravotního pojištění</a:t>
                      </a:r>
                      <a:endParaRPr lang="cs-CZ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lphaLcParenR"/>
                      </a:pPr>
                      <a:r>
                        <a:rPr lang="cs-CZ" sz="1100" dirty="0"/>
                        <a:t>u zaměstnance nebo uživatele sociálních služeb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cs-CZ" sz="1100" dirty="0"/>
                        <a:t>jestliže to personální možnosti poskytovatele umožňují provádí poskytovatel sociálních služeb také testování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100" dirty="0"/>
                        <a:t>nejvýše jedenkrát za 3 dny.</a:t>
                      </a:r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Zaměstnanec, který je zdravotnickým pracovníkem poskytovatele sociálních služeb, poskytovatele zdravotních služeb, s nímž má poskytovatel, který má uloženu povinnost testovat, uzavřenu smlouvu o poskytování pracovně-lékařských služeb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Jiný poskytovatel zdravotních služeb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Výkon 99949 vždy vykazuje poskytovatel zdravotních nebo sociálních služeb, který provede vlastní testování prostřednictvím zdravotnického pracovníka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377443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6F8697A9-D5DC-4A63-98AC-11EF17916C04}"/>
              </a:ext>
            </a:extLst>
          </p:cNvPr>
          <p:cNvSpPr txBox="1"/>
          <p:nvPr/>
        </p:nvSpPr>
        <p:spPr>
          <a:xfrm>
            <a:off x="196156" y="5847086"/>
            <a:ext cx="11667200" cy="26161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cs-CZ" sz="1100" dirty="0"/>
              <a:t>PZS postupuje podle platných MO k zadávání provedeného antigenního testu do e-žádanky, včetně symptomů a postupuje podle platného algoritmu interpretace výsledku testu</a:t>
            </a:r>
            <a:endParaRPr lang="cs-CZ" sz="1100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759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organizační opatření VZP č. 6/2021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12159B6-67E4-4164-8A75-34D227553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F06B51F1-A6D1-499A-96BE-180A7AE4A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718176"/>
              </p:ext>
            </p:extLst>
          </p:nvPr>
        </p:nvGraphicFramePr>
        <p:xfrm>
          <a:off x="196156" y="1895643"/>
          <a:ext cx="11667200" cy="3066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600">
                  <a:extLst>
                    <a:ext uri="{9D8B030D-6E8A-4147-A177-3AD203B41FA5}">
                      <a16:colId xmlns:a16="http://schemas.microsoft.com/office/drawing/2014/main" val="2159864123"/>
                    </a:ext>
                  </a:extLst>
                </a:gridCol>
                <a:gridCol w="1785257">
                  <a:extLst>
                    <a:ext uri="{9D8B030D-6E8A-4147-A177-3AD203B41FA5}">
                      <a16:colId xmlns:a16="http://schemas.microsoft.com/office/drawing/2014/main" val="3185217190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3746054260"/>
                    </a:ext>
                  </a:extLst>
                </a:gridCol>
                <a:gridCol w="2452860">
                  <a:extLst>
                    <a:ext uri="{9D8B030D-6E8A-4147-A177-3AD203B41FA5}">
                      <a16:colId xmlns:a16="http://schemas.microsoft.com/office/drawing/2014/main" val="1979264753"/>
                    </a:ext>
                  </a:extLst>
                </a:gridCol>
                <a:gridCol w="3033540">
                  <a:extLst>
                    <a:ext uri="{9D8B030D-6E8A-4147-A177-3AD203B41FA5}">
                      <a16:colId xmlns:a16="http://schemas.microsoft.com/office/drawing/2014/main" val="3128374887"/>
                    </a:ext>
                  </a:extLst>
                </a:gridCol>
              </a:tblGrid>
              <a:tr h="460673">
                <a:tc>
                  <a:txBody>
                    <a:bodyPr/>
                    <a:lstStyle/>
                    <a:p>
                      <a:r>
                        <a:rPr lang="cs-CZ" sz="900" dirty="0"/>
                        <a:t>Název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Osoby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900" dirty="0"/>
                        <a:t>Nárok úhrady ze ZP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PZS provádějící odběr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Vykazování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10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Povinné antigenní testování u poskytovatelů zdravotních a sociálních služeb </a:t>
                      </a:r>
                      <a:r>
                        <a:rPr lang="cs-CZ" sz="1100" dirty="0"/>
                        <a:t>dle platných Mimořádných opatření MZ ČR hrazené ze základního fondu veřejného zdravotního pojištění *</a:t>
                      </a:r>
                      <a:endParaRPr lang="cs-CZ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cs-CZ" sz="1100" dirty="0"/>
                        <a:t>Pacienti DLP</a:t>
                      </a:r>
                    </a:p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cs-CZ" sz="1100" dirty="0"/>
                        <a:t>uživatelé soc. služeb a zaměstnanci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/>
                        <a:t>jedenkrát za 5 dní.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Zaměstnance, který je zdravotnickým pracovníkem výše uvedeného poskytovatele zdravotních nebo sociálních služeb,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PZS, s nímž má poskytovatel, který má uloženu povinnost testovat, uzavřenu smlouvu o poskytování pracovně-lékařských služeb,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/>
                        <a:t>Jiný PZS, s nímž má poskytovatel, který má uloženu povinnost testovat, uzavřenu za účelem provedení antigenních testů smlouvu.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Výkon 99949 vždy vykazuje poskytovatel zdravotních nebo sociálních služeb, který provede vlastní testování prostřednictvím zdravotnického pracovníka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864150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36C2C4B5-AE83-48C2-8C5F-07EE018419D3}"/>
              </a:ext>
            </a:extLst>
          </p:cNvPr>
          <p:cNvSpPr txBox="1"/>
          <p:nvPr/>
        </p:nvSpPr>
        <p:spPr>
          <a:xfrm>
            <a:off x="196156" y="5847086"/>
            <a:ext cx="11667200" cy="43088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cs-CZ" sz="1100" dirty="0"/>
              <a:t>PZS postupuje podle platných MO k zadávání provedeného antigenního testu do e-žádanky, včetně symptomů a postupuje podle platného algoritmu interpretace výsledku testu</a:t>
            </a:r>
            <a:endParaRPr lang="cs-CZ" sz="11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100" dirty="0"/>
              <a:t>* Přechodné ustanovení k povinnému antigennímu testování v </a:t>
            </a:r>
            <a:r>
              <a:rPr lang="cs-CZ" sz="1100" b="1" dirty="0">
                <a:solidFill>
                  <a:schemeClr val="tx2">
                    <a:lumMod val="50000"/>
                  </a:schemeClr>
                </a:solidFill>
              </a:rPr>
              <a:t>Organizační opatření VZP ČR č. 6/2021 v souvislosti s onemocněním COVID-19 způsobeným virem SARS-CoV-2</a:t>
            </a:r>
          </a:p>
        </p:txBody>
      </p:sp>
    </p:spTree>
    <p:extLst>
      <p:ext uri="{BB962C8B-B14F-4D97-AF65-F5344CB8AC3E}">
        <p14:creationId xmlns:p14="http://schemas.microsoft.com/office/powerpoint/2010/main" val="2219148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organizační opatření VZP č. 6/2021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12159B6-67E4-4164-8A75-34D227553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F06B51F1-A6D1-499A-96BE-180A7AE4A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763619"/>
              </p:ext>
            </p:extLst>
          </p:nvPr>
        </p:nvGraphicFramePr>
        <p:xfrm>
          <a:off x="74857" y="1044085"/>
          <a:ext cx="11667200" cy="4834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600">
                  <a:extLst>
                    <a:ext uri="{9D8B030D-6E8A-4147-A177-3AD203B41FA5}">
                      <a16:colId xmlns:a16="http://schemas.microsoft.com/office/drawing/2014/main" val="2159864123"/>
                    </a:ext>
                  </a:extLst>
                </a:gridCol>
                <a:gridCol w="1785257">
                  <a:extLst>
                    <a:ext uri="{9D8B030D-6E8A-4147-A177-3AD203B41FA5}">
                      <a16:colId xmlns:a16="http://schemas.microsoft.com/office/drawing/2014/main" val="3185217190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3746054260"/>
                    </a:ext>
                  </a:extLst>
                </a:gridCol>
                <a:gridCol w="2452860">
                  <a:extLst>
                    <a:ext uri="{9D8B030D-6E8A-4147-A177-3AD203B41FA5}">
                      <a16:colId xmlns:a16="http://schemas.microsoft.com/office/drawing/2014/main" val="1979264753"/>
                    </a:ext>
                  </a:extLst>
                </a:gridCol>
                <a:gridCol w="3033540">
                  <a:extLst>
                    <a:ext uri="{9D8B030D-6E8A-4147-A177-3AD203B41FA5}">
                      <a16:colId xmlns:a16="http://schemas.microsoft.com/office/drawing/2014/main" val="3128374887"/>
                    </a:ext>
                  </a:extLst>
                </a:gridCol>
              </a:tblGrid>
              <a:tr h="460673">
                <a:tc>
                  <a:txBody>
                    <a:bodyPr/>
                    <a:lstStyle/>
                    <a:p>
                      <a:r>
                        <a:rPr lang="cs-CZ" sz="900" dirty="0"/>
                        <a:t>Název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Osoby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900" dirty="0"/>
                        <a:t>Nárok úhrady ze ZP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PZS provádějící odběr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900" dirty="0"/>
                        <a:t>Vykazování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10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Povinné antigenní testování u zaměstnavatelů prostřednictvím poskytovatelů zdravotních služeb </a:t>
                      </a:r>
                      <a:r>
                        <a:rPr lang="cs-CZ" sz="1100" dirty="0"/>
                        <a:t>dle platných Mimořádných opatření MZ ČR hrazené ze základního fondu veřejného zdravotního pojištění</a:t>
                      </a:r>
                      <a:endParaRPr lang="cs-CZ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AutoNum type="alphaLcParenR"/>
                      </a:pPr>
                      <a:r>
                        <a:rPr lang="cs-CZ" sz="1100" dirty="0"/>
                        <a:t>zaměstnavatelé na území České republiky, kteří jsou podnikatelem nebo státním nebo národním podnikem a zaměstnávají alespoň 250 osob, 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AutoNum type="alphaLcParenR"/>
                      </a:pPr>
                      <a:r>
                        <a:rPr lang="cs-CZ" sz="1100" dirty="0"/>
                        <a:t>zaměstnavatelé na území České republiky, kteří jsou podnikatelem nebo státním nebo národním podnikem a zaměstnávají 50 až 249 osob, 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AutoNum type="alphaLcParenR"/>
                      </a:pPr>
                      <a:r>
                        <a:rPr lang="cs-CZ" sz="1100" dirty="0"/>
                        <a:t>veřejní zaměstnavatelé, kteří zaměstnávají alespoň 50 osob.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cs-CZ" sz="1100" dirty="0"/>
                        <a:t>jedenkrát za 7 dní.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lphaLcParenR"/>
                      </a:pPr>
                      <a:r>
                        <a:rPr lang="cs-CZ" sz="1100" b="1" dirty="0"/>
                        <a:t>Závodní lékař </a:t>
                      </a:r>
                      <a:r>
                        <a:rPr lang="cs-CZ" sz="1100" dirty="0"/>
                        <a:t>– poskytovatele pracovně-lékařských služeb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cs-CZ" sz="1100" dirty="0"/>
                        <a:t>Externí poskytovatel zdravotních služeb na základě smlouvy – </a:t>
                      </a:r>
                      <a:r>
                        <a:rPr lang="cs-CZ" sz="1100" b="1" dirty="0"/>
                        <a:t>PZS nebo AOC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cs-CZ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Ve státem a zdravotními pojišťovnami garantované síti odběrových center, zaměstnavatel odešle své zaměstnance, 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cs-CZ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V ordinaci dalších poskytovatelů zdravotních služeb provádějících testování (testování mimo prostory zaměstnavatele), např. ordinace praktických lékařů, zubních lékařů, ambulantních specialistů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Výkon 99949 vždy vykazuje poskytovatel zdravotních nebo sociálních služeb, který provede vlastní testování prostřednictvím zdravotnického pracovníka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169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Dobrovolné antigenní testování u zaměstnavatelů prostřednictvím poskytovatelů zdravotních služeb </a:t>
                      </a:r>
                      <a:r>
                        <a:rPr lang="cs-CZ" sz="1100" dirty="0"/>
                        <a:t>hrazené ze základního fondu veřejného zdravotního pojištění </a:t>
                      </a:r>
                      <a:endParaRPr lang="cs-CZ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/>
                        <a:t>U zaměstnavatelů, kteří zaměstnávají méně než 50 osob.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/>
                        <a:t>dtto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dtto</a:t>
                      </a:r>
                    </a:p>
                    <a:p>
                      <a:pPr algn="ctr"/>
                      <a:endParaRPr lang="cs-CZ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/>
                        <a:t>dtto</a:t>
                      </a:r>
                    </a:p>
                    <a:p>
                      <a:pPr algn="ctr"/>
                      <a:endParaRPr lang="cs-CZ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377443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BD8F3460-5F84-440A-8581-2CA67CB61E48}"/>
              </a:ext>
            </a:extLst>
          </p:cNvPr>
          <p:cNvSpPr txBox="1"/>
          <p:nvPr/>
        </p:nvSpPr>
        <p:spPr>
          <a:xfrm>
            <a:off x="74857" y="6025862"/>
            <a:ext cx="11667200" cy="26161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cs-CZ" sz="1100" dirty="0"/>
              <a:t>PZS postupuje podle platných MO k zadávání provedeného antigenního testu do e-žádanky, včetně symptomů a postupuje podle platného algoritmu interpretace výsledku testu</a:t>
            </a:r>
            <a:endParaRPr lang="cs-CZ" sz="1100" b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005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SAMOTESTOVÁNÍ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148855" y="726372"/>
            <a:ext cx="1049737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endParaRPr lang="cs-CZ" dirty="0"/>
          </a:p>
          <a:p>
            <a:pPr marL="342900" lvl="0" indent="-342900" algn="just">
              <a:buFont typeface="+mj-lt"/>
              <a:buAutoNum type="arabicPeriod"/>
            </a:pPr>
            <a:r>
              <a:rPr lang="cs-CZ" dirty="0"/>
              <a:t>Firma nakoupí </a:t>
            </a:r>
            <a:r>
              <a:rPr lang="cs-CZ" dirty="0" err="1"/>
              <a:t>samotestovací</a:t>
            </a:r>
            <a:r>
              <a:rPr lang="cs-CZ" dirty="0"/>
              <a:t> sady a poskytne je zaměstnancům k provedení </a:t>
            </a:r>
            <a:r>
              <a:rPr lang="cs-CZ" dirty="0" err="1"/>
              <a:t>samotestování</a:t>
            </a:r>
            <a:r>
              <a:rPr lang="cs-CZ" dirty="0"/>
              <a:t>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dirty="0"/>
              <a:t>Zdravotní pojišťovny vytvoří preventivní program fondu prevence sloužící k odhalování onemocnění Covid 19, v jehož rámci bude poskytován příspěvek k úhradě </a:t>
            </a:r>
            <a:r>
              <a:rPr lang="cs-CZ" dirty="0" err="1"/>
              <a:t>samotestovacích</a:t>
            </a:r>
            <a:r>
              <a:rPr lang="cs-CZ" dirty="0"/>
              <a:t> sad, které zaměstnavatelé prokazatelně využijí pro pojištěnce příslušné pojišťovny.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dirty="0"/>
              <a:t>Výše příspěvku na 1 zaměstnance/pojištěnce bude nastavena ve výši skutečně uplatněných nákladů na pořízení </a:t>
            </a:r>
            <a:r>
              <a:rPr lang="cs-CZ" dirty="0" err="1"/>
              <a:t>samotestovacích</a:t>
            </a:r>
            <a:r>
              <a:rPr lang="cs-CZ" dirty="0"/>
              <a:t> sad, maximálně však ve výši 60 Kč za 1 </a:t>
            </a:r>
            <a:r>
              <a:rPr lang="cs-CZ" dirty="0" err="1"/>
              <a:t>samotestovací</a:t>
            </a:r>
            <a:r>
              <a:rPr lang="cs-CZ" dirty="0"/>
              <a:t> sadu, při frekvenci maximálně 4 </a:t>
            </a:r>
            <a:r>
              <a:rPr lang="cs-CZ" dirty="0" err="1"/>
              <a:t>samotestovacích</a:t>
            </a:r>
            <a:r>
              <a:rPr lang="cs-CZ" dirty="0"/>
              <a:t> sad za měsíc (tj. maximální výše příspěvku na 1 zaměstnance/pojištěnce 240Kč za měsíc).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dirty="0"/>
              <a:t>Firma vystaví přehled zaměstnanců firmy (pojištěnců zdravotní pojišťovny), kteří absolvovali </a:t>
            </a:r>
            <a:r>
              <a:rPr lang="cs-CZ" dirty="0" err="1"/>
              <a:t>samotestování</a:t>
            </a:r>
            <a:r>
              <a:rPr lang="cs-CZ" dirty="0"/>
              <a:t>. 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BA50437-3EF0-42FE-AC11-9A30B767D8A5}"/>
              </a:ext>
            </a:extLst>
          </p:cNvPr>
          <p:cNvSpPr txBox="1"/>
          <p:nvPr/>
        </p:nvSpPr>
        <p:spPr>
          <a:xfrm>
            <a:off x="148855" y="4213651"/>
            <a:ext cx="10497373" cy="206210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/>
              <a:t>Není zajištěno napojení firmy na elektronické nástroje Chytré karantény pod správou MZ ČR (ISIN) a není tak možné plnit všechna povinná a jednotná hlášení podle pravidel antigenního testování.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Při pozitivitě provedeného antigenního testu laickou osobou je nezbytné vzdáleným přístupem (telefonicky, e-mailem apod.) zajistit bezprostřední kontaktování registrujícího poskytovatele zdravotních služeb (praktického lékaře), který rozhodne o konfirmačním testu prostřednictvím RT-PCR testu a vystaví žádanku v ISIN, s údajem o tom, že se jedná o indikaci po </a:t>
            </a:r>
            <a:r>
              <a:rPr lang="cs-CZ" sz="1600" b="1" dirty="0" err="1"/>
              <a:t>samotestu</a:t>
            </a:r>
            <a:r>
              <a:rPr lang="cs-CZ" sz="1600" b="1" dirty="0"/>
              <a:t> a vyplní IČO zaměstnavatele této osoby.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/>
              <a:t>Firma je povinna zajistit likvidaci potenciálně infekčního materiálu (použitých testů).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522756F-BD64-4672-88EF-D893DA22A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316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VE FIRMÁCH – VÝKLAD ÚOOÚ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522756F-BD64-4672-88EF-D893DA22A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566" y="6434696"/>
            <a:ext cx="685896" cy="423303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58BDBB2-9E55-4ADF-9E19-4A7F34C2D2A4}"/>
              </a:ext>
            </a:extLst>
          </p:cNvPr>
          <p:cNvSpPr txBox="1"/>
          <p:nvPr/>
        </p:nvSpPr>
        <p:spPr>
          <a:xfrm>
            <a:off x="167517" y="1080935"/>
            <a:ext cx="104973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/>
              <a:t>Pokud dochází ke shromažďování osobních údajů přímo ze strany zaměstnavatele, dostává se ve smyslu obecného nařízení do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role správce osobních údajů</a:t>
            </a:r>
            <a:r>
              <a:rPr lang="cs-CZ" sz="1200" dirty="0"/>
              <a:t>.</a:t>
            </a:r>
          </a:p>
          <a:p>
            <a:pPr algn="just"/>
            <a:endParaRPr lang="cs-CZ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/>
              <a:t>Z důvodu veřejného zájmu v oblasti veřejného zdraví dle obecného nařízení je při testování zaměstnanců zpracovávána také zvláštní kategorie osobních údajů vypovídajících o zdravotním stavu.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Samotné záznamy o provedení testů u jednotlivých zaměstnanců je možno využívat pouze v přímé souvislosti s plněním povinností uložených mimořádným opatřením.</a:t>
            </a:r>
          </a:p>
          <a:p>
            <a:pPr algn="just"/>
            <a:endParaRPr lang="cs-CZ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/>
              <a:t>Vlastní záznamy o provedení testů u zaměstnanců mohou obsahovat pouze základní identifikační údaje zaměstnance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(jméno, příjmení, číslo pojištěnce), údaje o zdravotní pojišťovně zaměstnance, údaje o přesném čase provedení testu a výsledek testu na nákazu COVID-19</a:t>
            </a:r>
            <a:r>
              <a:rPr lang="cs-CZ" sz="1200" dirty="0"/>
              <a:t>. Stejné omezení rozsahu pouze na nezbytné osobní údaje platí i pro případné dokumenty prokazující výjimku z povinného testování daného zaměstnance (identifikační údaje zaměstnance, důvod výjimky z testování).</a:t>
            </a:r>
          </a:p>
          <a:p>
            <a:pPr algn="just"/>
            <a:endParaRPr lang="cs-CZ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Doba uchování </a:t>
            </a:r>
            <a:r>
              <a:rPr lang="cs-CZ" sz="1200" dirty="0"/>
              <a:t>evidence provedených testů zaměstnanců nebyla v tomto opatření stanovena. Lze dovodit, že zaměstnavatelé mají povinnost vést evidenci provedených testů zaměstnanců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nejméně do zrušení mimořádného opatření </a:t>
            </a:r>
            <a:r>
              <a:rPr lang="cs-CZ" sz="1200" dirty="0"/>
              <a:t>k provádění povinného testování zaměstnanců a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k nezbytné kontrole zpracování plateb a nároků</a:t>
            </a:r>
            <a:r>
              <a:rPr lang="cs-CZ" sz="1200" dirty="0"/>
              <a:t>, které mohou v důsledku testování vzniknout. </a:t>
            </a:r>
          </a:p>
          <a:p>
            <a:pPr algn="just"/>
            <a:endParaRPr lang="cs-CZ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/>
              <a:t>Zaměstnavatelé musejí zároveň zajistit, aby osobní údaje byly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zpracovávány s co nejvyšší ochranou soukromí</a:t>
            </a:r>
            <a:r>
              <a:rPr lang="cs-CZ" sz="1200" dirty="0"/>
              <a:t>, tedy aby standardně nebyly zpřístupněny neomezenému počtu osob. Samotná evidence provedených testů zaměstnanců musí být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náležitě zabezpečena </a:t>
            </a:r>
            <a:r>
              <a:rPr lang="cs-CZ" sz="1200" dirty="0"/>
              <a:t>a přístup k ní by měly mít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pouze osoby pověřené plněním úkolů k dodržování mimořádného opatření</a:t>
            </a:r>
            <a:r>
              <a:rPr lang="cs-CZ" sz="1200" dirty="0"/>
              <a:t>. Každý ze zaměstnavatelů musí přihlédnout ke svým organizačním a technickým dispozicím, aby evidenci provedených testů řádně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zabezpečil před možnou ztrátou nebo </a:t>
            </a:r>
            <a:r>
              <a:rPr lang="cs-CZ" sz="1200" dirty="0"/>
              <a:t>zpřístupněním neoprávněným osobám (například řízení přístupu do vyčleněných prostor, řízení přístupu k datům, určení osob zpracovávajících osobní údaje, poučení osob zpracovávající osobní údaje o práci s daty).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cs-CZ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Upozornit je třeba i na povinnost poskytnout zaměstnancům, v rámci informace o druhu a povaze testů a o zvoleném způsobu testování, také konkrétní informace o zpracování osobních údajů za účelem testování, mimo jiné o právním základu tohoto zpracování, případném předání údajů orgánům ochrany veřejného zdraví jako příjemcům a době uložení údajů</a:t>
            </a:r>
            <a:r>
              <a:rPr lang="cs-CZ" sz="1200" dirty="0"/>
              <a:t>. </a:t>
            </a:r>
            <a:r>
              <a:rPr lang="cs-CZ" sz="1200" b="1" dirty="0">
                <a:solidFill>
                  <a:schemeClr val="accent1">
                    <a:lumMod val="75000"/>
                  </a:schemeClr>
                </a:solidFill>
              </a:rPr>
              <a:t>Záznamy o zpracování osobních údajů zaměstnanců za účelem testování jsou vedeny jako součásti záznamů o činnostech zpracování podle článku 30 obecného nařízení.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569491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21C8F-CE40-437E-8258-05081242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POKYNY K TESTOVÁNÍ POSKYTOVATELEM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8A6D04-F63F-446D-922D-BF72C042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DFD3D-3A9B-46F9-B57F-E98436FEBC6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DB85854-23B8-4067-A1A1-207BDBD46394}"/>
              </a:ext>
            </a:extLst>
          </p:cNvPr>
          <p:cNvSpPr txBox="1"/>
          <p:nvPr/>
        </p:nvSpPr>
        <p:spPr>
          <a:xfrm>
            <a:off x="138224" y="1021914"/>
            <a:ext cx="1049737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Indikaci konfirmačního RT-PCR testu </a:t>
            </a:r>
            <a:r>
              <a:rPr lang="cs-CZ" dirty="0"/>
              <a:t>může dle Organizační opatření VZP ČR č. 2/2021 v souvislosti s onemocněním COVID-19 způsobeným virem SARS-CoV-2 provést: </a:t>
            </a:r>
          </a:p>
          <a:p>
            <a:pPr algn="just"/>
            <a:r>
              <a:rPr lang="cs-CZ" dirty="0"/>
              <a:t>1) Všeobecný praktický lékař;</a:t>
            </a:r>
          </a:p>
          <a:p>
            <a:pPr algn="just"/>
            <a:r>
              <a:rPr lang="cs-CZ" dirty="0"/>
              <a:t>2) Praktický lékař pro děti a dorost;</a:t>
            </a:r>
          </a:p>
          <a:p>
            <a:pPr algn="just"/>
            <a:r>
              <a:rPr lang="cs-CZ" dirty="0"/>
              <a:t>3) Ošetřující lékař akutní lůžkové péče;</a:t>
            </a:r>
          </a:p>
          <a:p>
            <a:pPr algn="just"/>
            <a:r>
              <a:rPr lang="cs-CZ" dirty="0"/>
              <a:t>4) Ambulantní lékař vybraných odborností; </a:t>
            </a:r>
          </a:p>
          <a:p>
            <a:pPr algn="just"/>
            <a:r>
              <a:rPr lang="cs-CZ" dirty="0"/>
              <a:t>5) Krajská hygienická stanice; </a:t>
            </a:r>
          </a:p>
          <a:p>
            <a:pPr algn="just"/>
            <a:r>
              <a:rPr lang="cs-CZ" dirty="0"/>
              <a:t>6) Pracoviště odbornosti 958 – Antigenní odběrové centrum (AOC).</a:t>
            </a:r>
          </a:p>
          <a:p>
            <a:pPr algn="just"/>
            <a:endParaRPr lang="cs-CZ" dirty="0"/>
          </a:p>
          <a:p>
            <a:pPr algn="just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Organizační opatření VZP ČR č. 2/2021 v souvislosti s onemocněním COVID-19 způsobeným virem SARS-CoV-2</a:t>
            </a:r>
          </a:p>
          <a:p>
            <a:pPr algn="just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Organizační opatření VZP ČR č. 4/2021 v souvislosti s onemocněním COVID-19 způsobeným virem SARS-CoV-2</a:t>
            </a:r>
          </a:p>
          <a:p>
            <a:pPr algn="just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Organizační opatření VZP ČR č. 6/2021 v souvislosti s onemocněním COVID-19 způsobeným virem SARS-CoV-2</a:t>
            </a:r>
          </a:p>
        </p:txBody>
      </p:sp>
    </p:spTree>
    <p:extLst>
      <p:ext uri="{BB962C8B-B14F-4D97-AF65-F5344CB8AC3E}">
        <p14:creationId xmlns:p14="http://schemas.microsoft.com/office/powerpoint/2010/main" val="334719015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COVID barvy">
      <a:dk1>
        <a:srgbClr val="000000"/>
      </a:dk1>
      <a:lt1>
        <a:srgbClr val="FFFFFF"/>
      </a:lt1>
      <a:dk2>
        <a:srgbClr val="D31145"/>
      </a:dk2>
      <a:lt2>
        <a:srgbClr val="FFFFFF"/>
      </a:lt2>
      <a:accent1>
        <a:srgbClr val="D31145"/>
      </a:accent1>
      <a:accent2>
        <a:srgbClr val="305983"/>
      </a:accent2>
      <a:accent3>
        <a:srgbClr val="00CD61"/>
      </a:accent3>
      <a:accent4>
        <a:srgbClr val="4010B7"/>
      </a:accent4>
      <a:accent5>
        <a:srgbClr val="E8EAEA"/>
      </a:accent5>
      <a:accent6>
        <a:srgbClr val="690923"/>
      </a:accent6>
      <a:hlink>
        <a:srgbClr val="FFFFFF"/>
      </a:hlink>
      <a:folHlink>
        <a:srgbClr val="FF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vid-reporting-20200715" id="{379A0E5D-63B7-482A-BD5E-A4CD691F8FBC}" vid="{74C76523-B6A0-4B86-942B-0A5EF321F495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covid-reporting-20200715</Template>
  <TotalTime>48850</TotalTime>
  <Words>3582</Words>
  <Application>Microsoft Office PowerPoint</Application>
  <PresentationFormat>Širokoúhlá obrazovka</PresentationFormat>
  <Paragraphs>273</Paragraphs>
  <Slides>14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Segoe UI</vt:lpstr>
      <vt:lpstr>Motiv Office</vt:lpstr>
      <vt:lpstr>Prezentace aplikace PowerPoint</vt:lpstr>
      <vt:lpstr>Prezentace aplikace PowerPoint</vt:lpstr>
      <vt:lpstr>TESTOVÁNÍ VE FIRMÁCH – mimořádná opatření</vt:lpstr>
      <vt:lpstr>TESTOVÁNÍ VE FIRMÁCH – organizační opatření VZP č. 6/2021</vt:lpstr>
      <vt:lpstr>TESTOVÁNÍ VE FIRMÁCH – organizační opatření VZP č. 6/2021</vt:lpstr>
      <vt:lpstr>TESTOVÁNÍ VE FIRMÁCH – organizační opatření VZP č. 6/2021</vt:lpstr>
      <vt:lpstr>TESTOVÁNÍ VE FIRMÁCH – SAMOTESTOVÁNÍ</vt:lpstr>
      <vt:lpstr>TESTOVÁNÍ VE FIRMÁCH – VÝKLAD ÚOOÚ</vt:lpstr>
      <vt:lpstr>ORGANIZAČNÍ POKYNY K TESTOVÁNÍ POSKYTOVATELEM</vt:lpstr>
      <vt:lpstr>TESTOVÁNÍ VE FIRMÁCH – POSKYTOVATELÉ ZDR. PÉČE</vt:lpstr>
      <vt:lpstr>TESTOVÁNÍ VE FIRMÁCH – POSKYTOVATELÉ ZDR. PÉČE</vt:lpstr>
      <vt:lpstr>ORGANIZAČNÍ POKYNY K TESTOVÁNÍ POSKYTOVATELEM</vt:lpstr>
      <vt:lpstr>ORGANIZAČNÍ POKYNY PRO NAKLÁDÁNÍ S ODPADEM – zdravotnické zařízení</vt:lpstr>
      <vt:lpstr>ORGANIZAČNÍ POKYNY PRO NAKLÁDÁNÍ S ODPADEM – samotestovací sady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Mužík Jan RNDr. Ph.D.</dc:creator>
  <cp:lastModifiedBy>Středisko KOPIS 08</cp:lastModifiedBy>
  <cp:revision>3322</cp:revision>
  <cp:lastPrinted>2020-11-30T09:37:55Z</cp:lastPrinted>
  <dcterms:created xsi:type="dcterms:W3CDTF">2020-07-15T10:33:32Z</dcterms:created>
  <dcterms:modified xsi:type="dcterms:W3CDTF">2021-03-10T11:19:18Z</dcterms:modified>
</cp:coreProperties>
</file>